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84" r:id="rId3"/>
    <p:sldId id="285" r:id="rId4"/>
    <p:sldId id="286" r:id="rId5"/>
    <p:sldId id="282" r:id="rId6"/>
    <p:sldId id="279" r:id="rId7"/>
    <p:sldId id="289" r:id="rId8"/>
    <p:sldId id="268" r:id="rId9"/>
    <p:sldId id="271" r:id="rId10"/>
    <p:sldId id="272" r:id="rId11"/>
    <p:sldId id="283" r:id="rId12"/>
    <p:sldId id="257" r:id="rId13"/>
    <p:sldId id="287" r:id="rId14"/>
    <p:sldId id="290" r:id="rId15"/>
    <p:sldId id="256" r:id="rId16"/>
    <p:sldId id="263" r:id="rId17"/>
    <p:sldId id="264" r:id="rId18"/>
    <p:sldId id="276" r:id="rId19"/>
    <p:sldId id="277" r:id="rId20"/>
    <p:sldId id="291" r:id="rId21"/>
    <p:sldId id="292" r:id="rId22"/>
    <p:sldId id="295" r:id="rId23"/>
    <p:sldId id="293" r:id="rId24"/>
    <p:sldId id="294" r:id="rId25"/>
    <p:sldId id="29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4" autoAdjust="0"/>
    <p:restoredTop sz="94660"/>
  </p:normalViewPr>
  <p:slideViewPr>
    <p:cSldViewPr snapToGrid="0">
      <p:cViewPr varScale="1">
        <p:scale>
          <a:sx n="69" d="100"/>
          <a:sy n="69" d="100"/>
        </p:scale>
        <p:origin x="52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B9368B-26D2-4BA1-9D2A-CF34EEA271C8}"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A45C3A45-F2FD-4F22-B5FB-214A5D11314E}">
      <dgm:prSet/>
      <dgm:spPr/>
      <dgm:t>
        <a:bodyPr/>
        <a:lstStyle/>
        <a:p>
          <a:r>
            <a:rPr lang="en-US"/>
            <a:t>Helps children make rapid progress in reading</a:t>
          </a:r>
        </a:p>
      </dgm:t>
    </dgm:pt>
    <dgm:pt modelId="{8A6E0AFF-EEE1-449D-BC95-6D7056E9B97E}" type="parTrans" cxnId="{E7861D4D-3E9E-4ACE-A275-5BBCF7868750}">
      <dgm:prSet/>
      <dgm:spPr/>
      <dgm:t>
        <a:bodyPr/>
        <a:lstStyle/>
        <a:p>
          <a:endParaRPr lang="en-US"/>
        </a:p>
      </dgm:t>
    </dgm:pt>
    <dgm:pt modelId="{7B1E04D7-FAFD-4579-B59B-354B39089BF8}" type="sibTrans" cxnId="{E7861D4D-3E9E-4ACE-A275-5BBCF7868750}">
      <dgm:prSet/>
      <dgm:spPr/>
      <dgm:t>
        <a:bodyPr/>
        <a:lstStyle/>
        <a:p>
          <a:endParaRPr lang="en-US"/>
        </a:p>
      </dgm:t>
    </dgm:pt>
    <dgm:pt modelId="{8643C4C0-3633-49EF-9916-F32AC517100D}">
      <dgm:prSet/>
      <dgm:spPr/>
      <dgm:t>
        <a:bodyPr/>
        <a:lstStyle/>
        <a:p>
          <a:r>
            <a:rPr lang="en-US"/>
            <a:t>Targets reading enjoyment and helps children establish a love of reading</a:t>
          </a:r>
        </a:p>
      </dgm:t>
    </dgm:pt>
    <dgm:pt modelId="{155E57C3-FA3C-4C0E-9C23-DC8BE0BF65A3}" type="parTrans" cxnId="{7935FE01-08EA-4BC7-8FDA-32B0EFC8655F}">
      <dgm:prSet/>
      <dgm:spPr/>
      <dgm:t>
        <a:bodyPr/>
        <a:lstStyle/>
        <a:p>
          <a:endParaRPr lang="en-US"/>
        </a:p>
      </dgm:t>
    </dgm:pt>
    <dgm:pt modelId="{4038B27D-4006-4AD1-A71F-9DF0F57EA610}" type="sibTrans" cxnId="{7935FE01-08EA-4BC7-8FDA-32B0EFC8655F}">
      <dgm:prSet/>
      <dgm:spPr/>
      <dgm:t>
        <a:bodyPr/>
        <a:lstStyle/>
        <a:p>
          <a:endParaRPr lang="en-US"/>
        </a:p>
      </dgm:t>
    </dgm:pt>
    <dgm:pt modelId="{928C6A3F-F2B6-4D42-B587-2E6617880B56}">
      <dgm:prSet/>
      <dgm:spPr/>
      <dgm:t>
        <a:bodyPr/>
        <a:lstStyle/>
        <a:p>
          <a:r>
            <a:rPr lang="en-US" dirty="0"/>
            <a:t>Gives children more freedom to choose what they read</a:t>
          </a:r>
        </a:p>
      </dgm:t>
    </dgm:pt>
    <dgm:pt modelId="{F09DB8A8-7A6C-460A-9D51-5DD72B534023}" type="parTrans" cxnId="{D09589E7-B644-4B70-88FC-4C305F81AEE6}">
      <dgm:prSet/>
      <dgm:spPr/>
      <dgm:t>
        <a:bodyPr/>
        <a:lstStyle/>
        <a:p>
          <a:endParaRPr lang="en-US"/>
        </a:p>
      </dgm:t>
    </dgm:pt>
    <dgm:pt modelId="{ADBEA59C-6BF9-4114-A611-B03E93E6A72A}" type="sibTrans" cxnId="{D09589E7-B644-4B70-88FC-4C305F81AEE6}">
      <dgm:prSet/>
      <dgm:spPr/>
      <dgm:t>
        <a:bodyPr/>
        <a:lstStyle/>
        <a:p>
          <a:endParaRPr lang="en-US"/>
        </a:p>
      </dgm:t>
    </dgm:pt>
    <dgm:pt modelId="{9928408D-7817-4862-8AF8-41374392999E}">
      <dgm:prSet/>
      <dgm:spPr/>
      <dgm:t>
        <a:bodyPr/>
        <a:lstStyle/>
        <a:p>
          <a:r>
            <a:rPr lang="en-US"/>
            <a:t>Gives children more ownership of their own reading</a:t>
          </a:r>
        </a:p>
      </dgm:t>
    </dgm:pt>
    <dgm:pt modelId="{C0799628-0C39-4502-9D59-04682B95EFB9}" type="parTrans" cxnId="{20C22B70-B638-4BBB-89C9-6155C9D3168C}">
      <dgm:prSet/>
      <dgm:spPr/>
      <dgm:t>
        <a:bodyPr/>
        <a:lstStyle/>
        <a:p>
          <a:endParaRPr lang="en-US"/>
        </a:p>
      </dgm:t>
    </dgm:pt>
    <dgm:pt modelId="{E7977CA9-3D81-4FC2-BC9E-E4846733947C}" type="sibTrans" cxnId="{20C22B70-B638-4BBB-89C9-6155C9D3168C}">
      <dgm:prSet/>
      <dgm:spPr/>
      <dgm:t>
        <a:bodyPr/>
        <a:lstStyle/>
        <a:p>
          <a:endParaRPr lang="en-US"/>
        </a:p>
      </dgm:t>
    </dgm:pt>
    <dgm:pt modelId="{5390418E-CA13-48EC-A2B6-AD934CD3F951}">
      <dgm:prSet/>
      <dgm:spPr/>
      <dgm:t>
        <a:bodyPr/>
        <a:lstStyle/>
        <a:p>
          <a:r>
            <a:rPr lang="en-US"/>
            <a:t>Targets and improves comprehension</a:t>
          </a:r>
        </a:p>
      </dgm:t>
    </dgm:pt>
    <dgm:pt modelId="{35C8E512-0CE1-473C-B700-495CBBB15558}" type="parTrans" cxnId="{95FF784C-3BCA-403B-978C-693EAF09740B}">
      <dgm:prSet/>
      <dgm:spPr/>
      <dgm:t>
        <a:bodyPr/>
        <a:lstStyle/>
        <a:p>
          <a:endParaRPr lang="en-US"/>
        </a:p>
      </dgm:t>
    </dgm:pt>
    <dgm:pt modelId="{228824F9-7B7C-47D3-AFAE-8E00A6B926B9}" type="sibTrans" cxnId="{95FF784C-3BCA-403B-978C-693EAF09740B}">
      <dgm:prSet/>
      <dgm:spPr/>
      <dgm:t>
        <a:bodyPr/>
        <a:lstStyle/>
        <a:p>
          <a:endParaRPr lang="en-US"/>
        </a:p>
      </dgm:t>
    </dgm:pt>
    <dgm:pt modelId="{8C0E547E-CB07-4DD8-9DA8-C5B7BB0C1A3C}">
      <dgm:prSet/>
      <dgm:spPr/>
      <dgm:t>
        <a:bodyPr/>
        <a:lstStyle/>
        <a:p>
          <a:r>
            <a:rPr lang="en-US"/>
            <a:t>Gives children a zone to read in rather than a level</a:t>
          </a:r>
        </a:p>
      </dgm:t>
    </dgm:pt>
    <dgm:pt modelId="{4FB98D40-2900-403A-960B-7CD7743E7023}" type="parTrans" cxnId="{75172723-3352-4034-B42F-5B73CA9AC738}">
      <dgm:prSet/>
      <dgm:spPr/>
      <dgm:t>
        <a:bodyPr/>
        <a:lstStyle/>
        <a:p>
          <a:endParaRPr lang="en-US"/>
        </a:p>
      </dgm:t>
    </dgm:pt>
    <dgm:pt modelId="{762AFD8E-101F-48C9-97E3-06F54B04B343}" type="sibTrans" cxnId="{75172723-3352-4034-B42F-5B73CA9AC738}">
      <dgm:prSet/>
      <dgm:spPr/>
      <dgm:t>
        <a:bodyPr/>
        <a:lstStyle/>
        <a:p>
          <a:endParaRPr lang="en-US"/>
        </a:p>
      </dgm:t>
    </dgm:pt>
    <dgm:pt modelId="{27E09E45-28AE-DD4A-8014-A3B5500C6D7A}" type="pres">
      <dgm:prSet presAssocID="{4DB9368B-26D2-4BA1-9D2A-CF34EEA271C8}" presName="diagram" presStyleCnt="0">
        <dgm:presLayoutVars>
          <dgm:dir/>
          <dgm:resizeHandles val="exact"/>
        </dgm:presLayoutVars>
      </dgm:prSet>
      <dgm:spPr/>
      <dgm:t>
        <a:bodyPr/>
        <a:lstStyle/>
        <a:p>
          <a:endParaRPr lang="en-US"/>
        </a:p>
      </dgm:t>
    </dgm:pt>
    <dgm:pt modelId="{CDE77475-688C-004F-B126-FBF34188BF8F}" type="pres">
      <dgm:prSet presAssocID="{A45C3A45-F2FD-4F22-B5FB-214A5D11314E}" presName="node" presStyleLbl="node1" presStyleIdx="0" presStyleCnt="6">
        <dgm:presLayoutVars>
          <dgm:bulletEnabled val="1"/>
        </dgm:presLayoutVars>
      </dgm:prSet>
      <dgm:spPr/>
      <dgm:t>
        <a:bodyPr/>
        <a:lstStyle/>
        <a:p>
          <a:endParaRPr lang="en-US"/>
        </a:p>
      </dgm:t>
    </dgm:pt>
    <dgm:pt modelId="{42112277-E427-5D4C-8793-CB1EC35AC7CA}" type="pres">
      <dgm:prSet presAssocID="{7B1E04D7-FAFD-4579-B59B-354B39089BF8}" presName="sibTrans" presStyleCnt="0"/>
      <dgm:spPr/>
    </dgm:pt>
    <dgm:pt modelId="{AE499DF2-FF88-7042-8D91-CFF1613593D0}" type="pres">
      <dgm:prSet presAssocID="{8643C4C0-3633-49EF-9916-F32AC517100D}" presName="node" presStyleLbl="node1" presStyleIdx="1" presStyleCnt="6">
        <dgm:presLayoutVars>
          <dgm:bulletEnabled val="1"/>
        </dgm:presLayoutVars>
      </dgm:prSet>
      <dgm:spPr/>
      <dgm:t>
        <a:bodyPr/>
        <a:lstStyle/>
        <a:p>
          <a:endParaRPr lang="en-US"/>
        </a:p>
      </dgm:t>
    </dgm:pt>
    <dgm:pt modelId="{D8CE3CA6-BF7A-C043-9124-370AFFA370B5}" type="pres">
      <dgm:prSet presAssocID="{4038B27D-4006-4AD1-A71F-9DF0F57EA610}" presName="sibTrans" presStyleCnt="0"/>
      <dgm:spPr/>
    </dgm:pt>
    <dgm:pt modelId="{6F06270B-3545-B149-ABFF-EE6D537562E6}" type="pres">
      <dgm:prSet presAssocID="{928C6A3F-F2B6-4D42-B587-2E6617880B56}" presName="node" presStyleLbl="node1" presStyleIdx="2" presStyleCnt="6">
        <dgm:presLayoutVars>
          <dgm:bulletEnabled val="1"/>
        </dgm:presLayoutVars>
      </dgm:prSet>
      <dgm:spPr/>
      <dgm:t>
        <a:bodyPr/>
        <a:lstStyle/>
        <a:p>
          <a:endParaRPr lang="en-US"/>
        </a:p>
      </dgm:t>
    </dgm:pt>
    <dgm:pt modelId="{9AB3DB14-A3B1-F14F-8E85-BE0449A7D549}" type="pres">
      <dgm:prSet presAssocID="{ADBEA59C-6BF9-4114-A611-B03E93E6A72A}" presName="sibTrans" presStyleCnt="0"/>
      <dgm:spPr/>
    </dgm:pt>
    <dgm:pt modelId="{4BD35AA1-BD19-7E4C-A0C9-BCB216A0DD61}" type="pres">
      <dgm:prSet presAssocID="{9928408D-7817-4862-8AF8-41374392999E}" presName="node" presStyleLbl="node1" presStyleIdx="3" presStyleCnt="6">
        <dgm:presLayoutVars>
          <dgm:bulletEnabled val="1"/>
        </dgm:presLayoutVars>
      </dgm:prSet>
      <dgm:spPr/>
      <dgm:t>
        <a:bodyPr/>
        <a:lstStyle/>
        <a:p>
          <a:endParaRPr lang="en-US"/>
        </a:p>
      </dgm:t>
    </dgm:pt>
    <dgm:pt modelId="{5930DFB3-E615-1A4D-8896-0A21DC0B6CC5}" type="pres">
      <dgm:prSet presAssocID="{E7977CA9-3D81-4FC2-BC9E-E4846733947C}" presName="sibTrans" presStyleCnt="0"/>
      <dgm:spPr/>
    </dgm:pt>
    <dgm:pt modelId="{9600D5B9-8AB0-CF48-9BCD-FE3A68062510}" type="pres">
      <dgm:prSet presAssocID="{5390418E-CA13-48EC-A2B6-AD934CD3F951}" presName="node" presStyleLbl="node1" presStyleIdx="4" presStyleCnt="6">
        <dgm:presLayoutVars>
          <dgm:bulletEnabled val="1"/>
        </dgm:presLayoutVars>
      </dgm:prSet>
      <dgm:spPr/>
      <dgm:t>
        <a:bodyPr/>
        <a:lstStyle/>
        <a:p>
          <a:endParaRPr lang="en-US"/>
        </a:p>
      </dgm:t>
    </dgm:pt>
    <dgm:pt modelId="{E82B94D7-AD81-DE48-B542-C48725D77136}" type="pres">
      <dgm:prSet presAssocID="{228824F9-7B7C-47D3-AFAE-8E00A6B926B9}" presName="sibTrans" presStyleCnt="0"/>
      <dgm:spPr/>
    </dgm:pt>
    <dgm:pt modelId="{992BD385-1BB7-8746-9D30-5A5AD2496DFB}" type="pres">
      <dgm:prSet presAssocID="{8C0E547E-CB07-4DD8-9DA8-C5B7BB0C1A3C}" presName="node" presStyleLbl="node1" presStyleIdx="5" presStyleCnt="6">
        <dgm:presLayoutVars>
          <dgm:bulletEnabled val="1"/>
        </dgm:presLayoutVars>
      </dgm:prSet>
      <dgm:spPr/>
      <dgm:t>
        <a:bodyPr/>
        <a:lstStyle/>
        <a:p>
          <a:endParaRPr lang="en-US"/>
        </a:p>
      </dgm:t>
    </dgm:pt>
  </dgm:ptLst>
  <dgm:cxnLst>
    <dgm:cxn modelId="{0A5988C3-731D-A04D-B829-887C63933641}" type="presOf" srcId="{A45C3A45-F2FD-4F22-B5FB-214A5D11314E}" destId="{CDE77475-688C-004F-B126-FBF34188BF8F}" srcOrd="0" destOrd="0" presId="urn:microsoft.com/office/officeart/2005/8/layout/default"/>
    <dgm:cxn modelId="{6D7232F4-FEEE-FF46-AFA1-4ADA71C156E8}" type="presOf" srcId="{5390418E-CA13-48EC-A2B6-AD934CD3F951}" destId="{9600D5B9-8AB0-CF48-9BCD-FE3A68062510}" srcOrd="0" destOrd="0" presId="urn:microsoft.com/office/officeart/2005/8/layout/default"/>
    <dgm:cxn modelId="{EDA5A48E-F6CE-414E-B8A6-E1AC310749E5}" type="presOf" srcId="{9928408D-7817-4862-8AF8-41374392999E}" destId="{4BD35AA1-BD19-7E4C-A0C9-BCB216A0DD61}" srcOrd="0" destOrd="0" presId="urn:microsoft.com/office/officeart/2005/8/layout/default"/>
    <dgm:cxn modelId="{20C22B70-B638-4BBB-89C9-6155C9D3168C}" srcId="{4DB9368B-26D2-4BA1-9D2A-CF34EEA271C8}" destId="{9928408D-7817-4862-8AF8-41374392999E}" srcOrd="3" destOrd="0" parTransId="{C0799628-0C39-4502-9D59-04682B95EFB9}" sibTransId="{E7977CA9-3D81-4FC2-BC9E-E4846733947C}"/>
    <dgm:cxn modelId="{91D4BAA9-1A4A-954C-AE41-B1B2316918F4}" type="presOf" srcId="{8C0E547E-CB07-4DD8-9DA8-C5B7BB0C1A3C}" destId="{992BD385-1BB7-8746-9D30-5A5AD2496DFB}" srcOrd="0" destOrd="0" presId="urn:microsoft.com/office/officeart/2005/8/layout/default"/>
    <dgm:cxn modelId="{9913FF9E-98F2-D546-BCCF-E4B1442E295D}" type="presOf" srcId="{4DB9368B-26D2-4BA1-9D2A-CF34EEA271C8}" destId="{27E09E45-28AE-DD4A-8014-A3B5500C6D7A}" srcOrd="0" destOrd="0" presId="urn:microsoft.com/office/officeart/2005/8/layout/default"/>
    <dgm:cxn modelId="{95FF784C-3BCA-403B-978C-693EAF09740B}" srcId="{4DB9368B-26D2-4BA1-9D2A-CF34EEA271C8}" destId="{5390418E-CA13-48EC-A2B6-AD934CD3F951}" srcOrd="4" destOrd="0" parTransId="{35C8E512-0CE1-473C-B700-495CBBB15558}" sibTransId="{228824F9-7B7C-47D3-AFAE-8E00A6B926B9}"/>
    <dgm:cxn modelId="{7935FE01-08EA-4BC7-8FDA-32B0EFC8655F}" srcId="{4DB9368B-26D2-4BA1-9D2A-CF34EEA271C8}" destId="{8643C4C0-3633-49EF-9916-F32AC517100D}" srcOrd="1" destOrd="0" parTransId="{155E57C3-FA3C-4C0E-9C23-DC8BE0BF65A3}" sibTransId="{4038B27D-4006-4AD1-A71F-9DF0F57EA610}"/>
    <dgm:cxn modelId="{4CB9456D-C33D-4747-A60A-D7FE6D6A961C}" type="presOf" srcId="{928C6A3F-F2B6-4D42-B587-2E6617880B56}" destId="{6F06270B-3545-B149-ABFF-EE6D537562E6}" srcOrd="0" destOrd="0" presId="urn:microsoft.com/office/officeart/2005/8/layout/default"/>
    <dgm:cxn modelId="{F17498A8-8716-6248-A0D2-ACA34480B655}" type="presOf" srcId="{8643C4C0-3633-49EF-9916-F32AC517100D}" destId="{AE499DF2-FF88-7042-8D91-CFF1613593D0}" srcOrd="0" destOrd="0" presId="urn:microsoft.com/office/officeart/2005/8/layout/default"/>
    <dgm:cxn modelId="{D09589E7-B644-4B70-88FC-4C305F81AEE6}" srcId="{4DB9368B-26D2-4BA1-9D2A-CF34EEA271C8}" destId="{928C6A3F-F2B6-4D42-B587-2E6617880B56}" srcOrd="2" destOrd="0" parTransId="{F09DB8A8-7A6C-460A-9D51-5DD72B534023}" sibTransId="{ADBEA59C-6BF9-4114-A611-B03E93E6A72A}"/>
    <dgm:cxn modelId="{75172723-3352-4034-B42F-5B73CA9AC738}" srcId="{4DB9368B-26D2-4BA1-9D2A-CF34EEA271C8}" destId="{8C0E547E-CB07-4DD8-9DA8-C5B7BB0C1A3C}" srcOrd="5" destOrd="0" parTransId="{4FB98D40-2900-403A-960B-7CD7743E7023}" sibTransId="{762AFD8E-101F-48C9-97E3-06F54B04B343}"/>
    <dgm:cxn modelId="{E7861D4D-3E9E-4ACE-A275-5BBCF7868750}" srcId="{4DB9368B-26D2-4BA1-9D2A-CF34EEA271C8}" destId="{A45C3A45-F2FD-4F22-B5FB-214A5D11314E}" srcOrd="0" destOrd="0" parTransId="{8A6E0AFF-EEE1-449D-BC95-6D7056E9B97E}" sibTransId="{7B1E04D7-FAFD-4579-B59B-354B39089BF8}"/>
    <dgm:cxn modelId="{E013701E-19ED-914D-9D9B-DBC0A18C243D}" type="presParOf" srcId="{27E09E45-28AE-DD4A-8014-A3B5500C6D7A}" destId="{CDE77475-688C-004F-B126-FBF34188BF8F}" srcOrd="0" destOrd="0" presId="urn:microsoft.com/office/officeart/2005/8/layout/default"/>
    <dgm:cxn modelId="{7BD81E45-6774-BE4E-B6FB-93D80C2B8870}" type="presParOf" srcId="{27E09E45-28AE-DD4A-8014-A3B5500C6D7A}" destId="{42112277-E427-5D4C-8793-CB1EC35AC7CA}" srcOrd="1" destOrd="0" presId="urn:microsoft.com/office/officeart/2005/8/layout/default"/>
    <dgm:cxn modelId="{6176E73D-9E7B-2D4D-9165-729ECE564AB6}" type="presParOf" srcId="{27E09E45-28AE-DD4A-8014-A3B5500C6D7A}" destId="{AE499DF2-FF88-7042-8D91-CFF1613593D0}" srcOrd="2" destOrd="0" presId="urn:microsoft.com/office/officeart/2005/8/layout/default"/>
    <dgm:cxn modelId="{7E3CF93E-504C-6D48-BBD5-83C9D1CE7B7E}" type="presParOf" srcId="{27E09E45-28AE-DD4A-8014-A3B5500C6D7A}" destId="{D8CE3CA6-BF7A-C043-9124-370AFFA370B5}" srcOrd="3" destOrd="0" presId="urn:microsoft.com/office/officeart/2005/8/layout/default"/>
    <dgm:cxn modelId="{88B45924-1287-6D4A-AFE6-DFE3FFDA4660}" type="presParOf" srcId="{27E09E45-28AE-DD4A-8014-A3B5500C6D7A}" destId="{6F06270B-3545-B149-ABFF-EE6D537562E6}" srcOrd="4" destOrd="0" presId="urn:microsoft.com/office/officeart/2005/8/layout/default"/>
    <dgm:cxn modelId="{CCD2A718-06AA-4446-825E-620B1E2DEF49}" type="presParOf" srcId="{27E09E45-28AE-DD4A-8014-A3B5500C6D7A}" destId="{9AB3DB14-A3B1-F14F-8E85-BE0449A7D549}" srcOrd="5" destOrd="0" presId="urn:microsoft.com/office/officeart/2005/8/layout/default"/>
    <dgm:cxn modelId="{6B01CB6F-60BD-7D4A-A770-7DD85CB0B697}" type="presParOf" srcId="{27E09E45-28AE-DD4A-8014-A3B5500C6D7A}" destId="{4BD35AA1-BD19-7E4C-A0C9-BCB216A0DD61}" srcOrd="6" destOrd="0" presId="urn:microsoft.com/office/officeart/2005/8/layout/default"/>
    <dgm:cxn modelId="{23478C11-674A-DA49-B950-561FB72F3AF1}" type="presParOf" srcId="{27E09E45-28AE-DD4A-8014-A3B5500C6D7A}" destId="{5930DFB3-E615-1A4D-8896-0A21DC0B6CC5}" srcOrd="7" destOrd="0" presId="urn:microsoft.com/office/officeart/2005/8/layout/default"/>
    <dgm:cxn modelId="{E4EB9946-C305-AB4C-B794-95CA26E94AE9}" type="presParOf" srcId="{27E09E45-28AE-DD4A-8014-A3B5500C6D7A}" destId="{9600D5B9-8AB0-CF48-9BCD-FE3A68062510}" srcOrd="8" destOrd="0" presId="urn:microsoft.com/office/officeart/2005/8/layout/default"/>
    <dgm:cxn modelId="{4D8299D4-51AD-7149-8357-016D3D831F87}" type="presParOf" srcId="{27E09E45-28AE-DD4A-8014-A3B5500C6D7A}" destId="{E82B94D7-AD81-DE48-B542-C48725D77136}" srcOrd="9" destOrd="0" presId="urn:microsoft.com/office/officeart/2005/8/layout/default"/>
    <dgm:cxn modelId="{BA20476C-CDBD-144C-9BE4-61E992384AA3}" type="presParOf" srcId="{27E09E45-28AE-DD4A-8014-A3B5500C6D7A}" destId="{992BD385-1BB7-8746-9D30-5A5AD2496DF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77475-688C-004F-B126-FBF34188BF8F}">
      <dsp:nvSpPr>
        <dsp:cNvPr id="0" name=""/>
        <dsp:cNvSpPr/>
      </dsp:nvSpPr>
      <dsp:spPr>
        <a:xfrm>
          <a:off x="51117" y="2665"/>
          <a:ext cx="3375884" cy="202553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a:t>Helps children make rapid progress in reading</a:t>
          </a:r>
        </a:p>
      </dsp:txBody>
      <dsp:txXfrm>
        <a:off x="51117" y="2665"/>
        <a:ext cx="3375884" cy="2025530"/>
      </dsp:txXfrm>
    </dsp:sp>
    <dsp:sp modelId="{AE499DF2-FF88-7042-8D91-CFF1613593D0}">
      <dsp:nvSpPr>
        <dsp:cNvPr id="0" name=""/>
        <dsp:cNvSpPr/>
      </dsp:nvSpPr>
      <dsp:spPr>
        <a:xfrm>
          <a:off x="3764590" y="2665"/>
          <a:ext cx="3375884" cy="2025530"/>
        </a:xfrm>
        <a:prstGeom prst="rect">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a:t>Targets reading enjoyment and helps children establish a love of reading</a:t>
          </a:r>
        </a:p>
      </dsp:txBody>
      <dsp:txXfrm>
        <a:off x="3764590" y="2665"/>
        <a:ext cx="3375884" cy="2025530"/>
      </dsp:txXfrm>
    </dsp:sp>
    <dsp:sp modelId="{6F06270B-3545-B149-ABFF-EE6D537562E6}">
      <dsp:nvSpPr>
        <dsp:cNvPr id="0" name=""/>
        <dsp:cNvSpPr/>
      </dsp:nvSpPr>
      <dsp:spPr>
        <a:xfrm>
          <a:off x="7478063" y="2665"/>
          <a:ext cx="3375884" cy="2025530"/>
        </a:xfrm>
        <a:prstGeom prst="rect">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Gives children more freedom to choose what they read</a:t>
          </a:r>
        </a:p>
      </dsp:txBody>
      <dsp:txXfrm>
        <a:off x="7478063" y="2665"/>
        <a:ext cx="3375884" cy="2025530"/>
      </dsp:txXfrm>
    </dsp:sp>
    <dsp:sp modelId="{4BD35AA1-BD19-7E4C-A0C9-BCB216A0DD61}">
      <dsp:nvSpPr>
        <dsp:cNvPr id="0" name=""/>
        <dsp:cNvSpPr/>
      </dsp:nvSpPr>
      <dsp:spPr>
        <a:xfrm>
          <a:off x="51117" y="2365785"/>
          <a:ext cx="3375884" cy="2025530"/>
        </a:xfrm>
        <a:prstGeom prst="rect">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a:t>Gives children more ownership of their own reading</a:t>
          </a:r>
        </a:p>
      </dsp:txBody>
      <dsp:txXfrm>
        <a:off x="51117" y="2365785"/>
        <a:ext cx="3375884" cy="2025530"/>
      </dsp:txXfrm>
    </dsp:sp>
    <dsp:sp modelId="{9600D5B9-8AB0-CF48-9BCD-FE3A68062510}">
      <dsp:nvSpPr>
        <dsp:cNvPr id="0" name=""/>
        <dsp:cNvSpPr/>
      </dsp:nvSpPr>
      <dsp:spPr>
        <a:xfrm>
          <a:off x="3764590" y="2365785"/>
          <a:ext cx="3375884" cy="2025530"/>
        </a:xfrm>
        <a:prstGeom prst="rect">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a:t>Targets and improves comprehension</a:t>
          </a:r>
        </a:p>
      </dsp:txBody>
      <dsp:txXfrm>
        <a:off x="3764590" y="2365785"/>
        <a:ext cx="3375884" cy="2025530"/>
      </dsp:txXfrm>
    </dsp:sp>
    <dsp:sp modelId="{992BD385-1BB7-8746-9D30-5A5AD2496DFB}">
      <dsp:nvSpPr>
        <dsp:cNvPr id="0" name=""/>
        <dsp:cNvSpPr/>
      </dsp:nvSpPr>
      <dsp:spPr>
        <a:xfrm>
          <a:off x="7478063" y="2365785"/>
          <a:ext cx="3375884" cy="2025530"/>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a:t>Gives children a zone to read in rather than a level</a:t>
          </a:r>
        </a:p>
      </dsp:txBody>
      <dsp:txXfrm>
        <a:off x="7478063" y="2365785"/>
        <a:ext cx="3375884" cy="202553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4CE3F2F-7379-4823-BCA5-BF763499C046}" type="datetimeFigureOut">
              <a:rPr lang="en-GB" smtClean="0"/>
              <a:t>04/10/2021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F2B789-2499-435D-B41A-A6769BF4BAC8}" type="slidenum">
              <a:rPr lang="en-GB" smtClean="0"/>
              <a:t>‹#›</a:t>
            </a:fld>
            <a:endParaRPr lang="en-GB"/>
          </a:p>
        </p:txBody>
      </p:sp>
    </p:spTree>
    <p:extLst>
      <p:ext uri="{BB962C8B-B14F-4D97-AF65-F5344CB8AC3E}">
        <p14:creationId xmlns:p14="http://schemas.microsoft.com/office/powerpoint/2010/main" val="3246110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4CE3F2F-7379-4823-BCA5-BF763499C046}" type="datetimeFigureOut">
              <a:rPr lang="en-GB" smtClean="0"/>
              <a:t>04/10/2021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F2B789-2499-435D-B41A-A6769BF4BAC8}" type="slidenum">
              <a:rPr lang="en-GB" smtClean="0"/>
              <a:t>‹#›</a:t>
            </a:fld>
            <a:endParaRPr lang="en-GB"/>
          </a:p>
        </p:txBody>
      </p:sp>
    </p:spTree>
    <p:extLst>
      <p:ext uri="{BB962C8B-B14F-4D97-AF65-F5344CB8AC3E}">
        <p14:creationId xmlns:p14="http://schemas.microsoft.com/office/powerpoint/2010/main" val="2331063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4CE3F2F-7379-4823-BCA5-BF763499C046}" type="datetimeFigureOut">
              <a:rPr lang="en-GB" smtClean="0"/>
              <a:t>04/10/2021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F2B789-2499-435D-B41A-A6769BF4BAC8}" type="slidenum">
              <a:rPr lang="en-GB" smtClean="0"/>
              <a:t>‹#›</a:t>
            </a:fld>
            <a:endParaRPr lang="en-GB"/>
          </a:p>
        </p:txBody>
      </p:sp>
    </p:spTree>
    <p:extLst>
      <p:ext uri="{BB962C8B-B14F-4D97-AF65-F5344CB8AC3E}">
        <p14:creationId xmlns:p14="http://schemas.microsoft.com/office/powerpoint/2010/main" val="2828604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4CE3F2F-7379-4823-BCA5-BF763499C046}" type="datetimeFigureOut">
              <a:rPr lang="en-GB" smtClean="0"/>
              <a:t>04/10/2021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F2B789-2499-435D-B41A-A6769BF4BAC8}" type="slidenum">
              <a:rPr lang="en-GB" smtClean="0"/>
              <a:t>‹#›</a:t>
            </a:fld>
            <a:endParaRPr lang="en-GB"/>
          </a:p>
        </p:txBody>
      </p:sp>
    </p:spTree>
    <p:extLst>
      <p:ext uri="{BB962C8B-B14F-4D97-AF65-F5344CB8AC3E}">
        <p14:creationId xmlns:p14="http://schemas.microsoft.com/office/powerpoint/2010/main" val="119596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CE3F2F-7379-4823-BCA5-BF763499C046}" type="datetimeFigureOut">
              <a:rPr lang="en-GB" smtClean="0"/>
              <a:t>04/10/2021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F2B789-2499-435D-B41A-A6769BF4BAC8}" type="slidenum">
              <a:rPr lang="en-GB" smtClean="0"/>
              <a:t>‹#›</a:t>
            </a:fld>
            <a:endParaRPr lang="en-GB"/>
          </a:p>
        </p:txBody>
      </p:sp>
    </p:spTree>
    <p:extLst>
      <p:ext uri="{BB962C8B-B14F-4D97-AF65-F5344CB8AC3E}">
        <p14:creationId xmlns:p14="http://schemas.microsoft.com/office/powerpoint/2010/main" val="1609382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4CE3F2F-7379-4823-BCA5-BF763499C046}" type="datetimeFigureOut">
              <a:rPr lang="en-GB" smtClean="0"/>
              <a:t>04/10/2021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F2B789-2499-435D-B41A-A6769BF4BAC8}" type="slidenum">
              <a:rPr lang="en-GB" smtClean="0"/>
              <a:t>‹#›</a:t>
            </a:fld>
            <a:endParaRPr lang="en-GB"/>
          </a:p>
        </p:txBody>
      </p:sp>
    </p:spTree>
    <p:extLst>
      <p:ext uri="{BB962C8B-B14F-4D97-AF65-F5344CB8AC3E}">
        <p14:creationId xmlns:p14="http://schemas.microsoft.com/office/powerpoint/2010/main" val="382602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4CE3F2F-7379-4823-BCA5-BF763499C046}" type="datetimeFigureOut">
              <a:rPr lang="en-GB" smtClean="0"/>
              <a:t>04/10/2021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F2B789-2499-435D-B41A-A6769BF4BAC8}" type="slidenum">
              <a:rPr lang="en-GB" smtClean="0"/>
              <a:t>‹#›</a:t>
            </a:fld>
            <a:endParaRPr lang="en-GB"/>
          </a:p>
        </p:txBody>
      </p:sp>
    </p:spTree>
    <p:extLst>
      <p:ext uri="{BB962C8B-B14F-4D97-AF65-F5344CB8AC3E}">
        <p14:creationId xmlns:p14="http://schemas.microsoft.com/office/powerpoint/2010/main" val="309762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4CE3F2F-7379-4823-BCA5-BF763499C046}" type="datetimeFigureOut">
              <a:rPr lang="en-GB" smtClean="0"/>
              <a:t>04/10/2021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F2B789-2499-435D-B41A-A6769BF4BAC8}" type="slidenum">
              <a:rPr lang="en-GB" smtClean="0"/>
              <a:t>‹#›</a:t>
            </a:fld>
            <a:endParaRPr lang="en-GB"/>
          </a:p>
        </p:txBody>
      </p:sp>
    </p:spTree>
    <p:extLst>
      <p:ext uri="{BB962C8B-B14F-4D97-AF65-F5344CB8AC3E}">
        <p14:creationId xmlns:p14="http://schemas.microsoft.com/office/powerpoint/2010/main" val="3855987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E3F2F-7379-4823-BCA5-BF763499C046}" type="datetimeFigureOut">
              <a:rPr lang="en-GB" smtClean="0"/>
              <a:t>04/10/2021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F2B789-2499-435D-B41A-A6769BF4BAC8}" type="slidenum">
              <a:rPr lang="en-GB" smtClean="0"/>
              <a:t>‹#›</a:t>
            </a:fld>
            <a:endParaRPr lang="en-GB"/>
          </a:p>
        </p:txBody>
      </p:sp>
    </p:spTree>
    <p:extLst>
      <p:ext uri="{BB962C8B-B14F-4D97-AF65-F5344CB8AC3E}">
        <p14:creationId xmlns:p14="http://schemas.microsoft.com/office/powerpoint/2010/main" val="1002298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CE3F2F-7379-4823-BCA5-BF763499C046}" type="datetimeFigureOut">
              <a:rPr lang="en-GB" smtClean="0"/>
              <a:t>04/10/2021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F2B789-2499-435D-B41A-A6769BF4BAC8}" type="slidenum">
              <a:rPr lang="en-GB" smtClean="0"/>
              <a:t>‹#›</a:t>
            </a:fld>
            <a:endParaRPr lang="en-GB"/>
          </a:p>
        </p:txBody>
      </p:sp>
    </p:spTree>
    <p:extLst>
      <p:ext uri="{BB962C8B-B14F-4D97-AF65-F5344CB8AC3E}">
        <p14:creationId xmlns:p14="http://schemas.microsoft.com/office/powerpoint/2010/main" val="4189110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CE3F2F-7379-4823-BCA5-BF763499C046}" type="datetimeFigureOut">
              <a:rPr lang="en-GB" smtClean="0"/>
              <a:t>04/10/2021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F2B789-2499-435D-B41A-A6769BF4BAC8}" type="slidenum">
              <a:rPr lang="en-GB" smtClean="0"/>
              <a:t>‹#›</a:t>
            </a:fld>
            <a:endParaRPr lang="en-GB"/>
          </a:p>
        </p:txBody>
      </p:sp>
    </p:spTree>
    <p:extLst>
      <p:ext uri="{BB962C8B-B14F-4D97-AF65-F5344CB8AC3E}">
        <p14:creationId xmlns:p14="http://schemas.microsoft.com/office/powerpoint/2010/main" val="3275506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E3F2F-7379-4823-BCA5-BF763499C046}" type="datetimeFigureOut">
              <a:rPr lang="en-GB" smtClean="0"/>
              <a:t>04/10/2021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2B789-2499-435D-B41A-A6769BF4BAC8}" type="slidenum">
              <a:rPr lang="en-GB" smtClean="0"/>
              <a:t>‹#›</a:t>
            </a:fld>
            <a:endParaRPr lang="en-GB"/>
          </a:p>
        </p:txBody>
      </p:sp>
    </p:spTree>
    <p:extLst>
      <p:ext uri="{BB962C8B-B14F-4D97-AF65-F5344CB8AC3E}">
        <p14:creationId xmlns:p14="http://schemas.microsoft.com/office/powerpoint/2010/main" val="3240111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www.arbookfind.com/"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F7D25-62DC-634C-A943-59F3F272206A}"/>
              </a:ext>
            </a:extLst>
          </p:cNvPr>
          <p:cNvSpPr>
            <a:spLocks noGrp="1"/>
          </p:cNvSpPr>
          <p:nvPr>
            <p:ph type="ctrTitle"/>
          </p:nvPr>
        </p:nvSpPr>
        <p:spPr>
          <a:xfrm>
            <a:off x="7429890" y="3091898"/>
            <a:ext cx="4260540" cy="2889114"/>
          </a:xfrm>
        </p:spPr>
        <p:txBody>
          <a:bodyPr anchor="b">
            <a:normAutofit fontScale="90000"/>
          </a:bodyPr>
          <a:lstStyle/>
          <a:p>
            <a:r>
              <a:rPr lang="en-US" sz="7300" b="1" dirty="0"/>
              <a:t>Accelerated Reader</a:t>
            </a:r>
            <a:r>
              <a:rPr lang="en-US" sz="3800" b="1" dirty="0"/>
              <a:t/>
            </a:r>
            <a:br>
              <a:rPr lang="en-US" sz="3800" b="1" dirty="0"/>
            </a:br>
            <a:r>
              <a:rPr lang="en-US" sz="3800" b="1" dirty="0"/>
              <a:t/>
            </a:r>
            <a:br>
              <a:rPr lang="en-US" sz="3800" b="1" dirty="0"/>
            </a:br>
            <a:r>
              <a:rPr lang="en-US" sz="3800" b="1" dirty="0"/>
              <a:t/>
            </a:r>
            <a:br>
              <a:rPr lang="en-US" sz="3800" b="1" dirty="0"/>
            </a:br>
            <a:r>
              <a:rPr lang="en-US" sz="3800" b="1" dirty="0"/>
              <a:t>30</a:t>
            </a:r>
            <a:r>
              <a:rPr lang="en-US" sz="3800" b="1" baseline="30000" dirty="0"/>
              <a:t>th</a:t>
            </a:r>
            <a:r>
              <a:rPr lang="en-US" sz="3800" b="1" dirty="0"/>
              <a:t> September 2021</a:t>
            </a:r>
          </a:p>
        </p:txBody>
      </p:sp>
      <p:sp>
        <p:nvSpPr>
          <p:cNvPr id="135" name="Freeform: Shape 134">
            <a:extLst>
              <a:ext uri="{FF2B5EF4-FFF2-40B4-BE49-F238E27FC236}">
                <a16:creationId xmlns:a16="http://schemas.microsoft.com/office/drawing/2014/main" id="{E49CC64F-7275-4E33-961B-0C5CDC4398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Evaluating the Accelerated Reader Scheme | RAND">
            <a:extLst>
              <a:ext uri="{FF2B5EF4-FFF2-40B4-BE49-F238E27FC236}">
                <a16:creationId xmlns:a16="http://schemas.microsoft.com/office/drawing/2014/main" id="{2EFA699A-1566-0C4B-A5D9-40E2BD086C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567" r="5568"/>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8345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206" t="22273" r="26487" b="14000"/>
          <a:stretch/>
        </p:blipFill>
        <p:spPr>
          <a:xfrm>
            <a:off x="548640" y="0"/>
            <a:ext cx="11009221" cy="6886306"/>
          </a:xfrm>
          <a:prstGeom prst="rect">
            <a:avLst/>
          </a:prstGeom>
        </p:spPr>
      </p:pic>
    </p:spTree>
    <p:extLst>
      <p:ext uri="{BB962C8B-B14F-4D97-AF65-F5344CB8AC3E}">
        <p14:creationId xmlns:p14="http://schemas.microsoft.com/office/powerpoint/2010/main" val="2113603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F9B822F-893E-44C8-963C-64F50ACECB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BF87945-A001-489F-9D9B-7D9435F0B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2C0F0F-A1E5-3C47-82CC-DE020F337644}"/>
              </a:ext>
            </a:extLst>
          </p:cNvPr>
          <p:cNvSpPr>
            <a:spLocks noGrp="1"/>
          </p:cNvSpPr>
          <p:nvPr>
            <p:ph type="title"/>
          </p:nvPr>
        </p:nvSpPr>
        <p:spPr>
          <a:xfrm>
            <a:off x="838200" y="585216"/>
            <a:ext cx="10515600" cy="1325563"/>
          </a:xfrm>
        </p:spPr>
        <p:txBody>
          <a:bodyPr vert="horz" lIns="91440" tIns="45720" rIns="91440" bIns="45720" rtlCol="0" anchor="ctr">
            <a:normAutofit/>
          </a:bodyPr>
          <a:lstStyle/>
          <a:p>
            <a:r>
              <a:rPr lang="en-US" sz="8800" dirty="0">
                <a:solidFill>
                  <a:schemeClr val="bg1"/>
                </a:solidFill>
              </a:rPr>
              <a:t>ZPD</a:t>
            </a:r>
          </a:p>
        </p:txBody>
      </p:sp>
      <p:pic>
        <p:nvPicPr>
          <p:cNvPr id="1026" name="Picture 2" descr="TESOL_World no Twitter: &amp;quot;Zone of proximal development (ZPD): •It is a way  for us to think about how we push our students out of the zone they are  comfortable in but not">
            <a:extLst>
              <a:ext uri="{FF2B5EF4-FFF2-40B4-BE49-F238E27FC236}">
                <a16:creationId xmlns:a16="http://schemas.microsoft.com/office/drawing/2014/main" id="{867E48A3-1A4E-9B40-88ED-D950C1A3EA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9794"/>
          <a:stretch/>
        </p:blipFill>
        <p:spPr bwMode="auto">
          <a:xfrm>
            <a:off x="548639" y="2910648"/>
            <a:ext cx="4456606" cy="251336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4E53B40-0265-A443-81C5-587B4A97E1CA}"/>
              </a:ext>
            </a:extLst>
          </p:cNvPr>
          <p:cNvSpPr txBox="1"/>
          <p:nvPr/>
        </p:nvSpPr>
        <p:spPr>
          <a:xfrm>
            <a:off x="5157789" y="2148525"/>
            <a:ext cx="6485572" cy="4362004"/>
          </a:xfrm>
          <a:prstGeom prst="rect">
            <a:avLst/>
          </a:prstGeom>
        </p:spPr>
        <p:txBody>
          <a:bodyPr vert="horz" lIns="91440" tIns="45720" rIns="91440" bIns="45720" rtlCol="0" anchor="ctr">
            <a:normAutofit/>
          </a:bodyPr>
          <a:lstStyle/>
          <a:p>
            <a:pPr indent="-228600">
              <a:lnSpc>
                <a:spcPct val="150000"/>
              </a:lnSpc>
              <a:spcAft>
                <a:spcPts val="600"/>
              </a:spcAft>
              <a:buFont typeface="Arial" panose="020B0604020202020204" pitchFamily="34" charset="0"/>
              <a:buChar char="•"/>
            </a:pPr>
            <a:r>
              <a:rPr lang="en-US" sz="2400" dirty="0"/>
              <a:t>The results of the Star Reader Assessment give the children a ZPD. </a:t>
            </a:r>
          </a:p>
          <a:p>
            <a:pPr indent="-228600">
              <a:lnSpc>
                <a:spcPct val="150000"/>
              </a:lnSpc>
              <a:spcAft>
                <a:spcPts val="600"/>
              </a:spcAft>
              <a:buFont typeface="Arial" panose="020B0604020202020204" pitchFamily="34" charset="0"/>
              <a:buChar char="•"/>
            </a:pPr>
            <a:r>
              <a:rPr lang="en-GB" sz="2400" dirty="0"/>
              <a:t>ZPD is the range of books that will challenge a child without causing frustration or loss of motivation.</a:t>
            </a:r>
          </a:p>
          <a:p>
            <a:pPr indent="-228600">
              <a:lnSpc>
                <a:spcPct val="150000"/>
              </a:lnSpc>
              <a:spcAft>
                <a:spcPts val="600"/>
              </a:spcAft>
              <a:buFont typeface="Arial" panose="020B0604020202020204" pitchFamily="34" charset="0"/>
              <a:buChar char="•"/>
            </a:pPr>
            <a:r>
              <a:rPr lang="en-US" sz="2400" dirty="0"/>
              <a:t>The ZPD is not a level it is a range in which children can pick books from.</a:t>
            </a:r>
          </a:p>
        </p:txBody>
      </p:sp>
    </p:spTree>
    <p:extLst>
      <p:ext uri="{BB962C8B-B14F-4D97-AF65-F5344CB8AC3E}">
        <p14:creationId xmlns:p14="http://schemas.microsoft.com/office/powerpoint/2010/main" val="4022808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128" t="15846" r="26641" b="8120"/>
          <a:stretch/>
        </p:blipFill>
        <p:spPr>
          <a:xfrm>
            <a:off x="520504" y="0"/>
            <a:ext cx="11043139" cy="7821637"/>
          </a:xfrm>
          <a:prstGeom prst="rect">
            <a:avLst/>
          </a:prstGeom>
        </p:spPr>
      </p:pic>
    </p:spTree>
    <p:extLst>
      <p:ext uri="{BB962C8B-B14F-4D97-AF65-F5344CB8AC3E}">
        <p14:creationId xmlns:p14="http://schemas.microsoft.com/office/powerpoint/2010/main" val="4238826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7762C-3D19-2742-97E2-F92ECE21FC43}"/>
              </a:ext>
            </a:extLst>
          </p:cNvPr>
          <p:cNvSpPr>
            <a:spLocks noGrp="1"/>
          </p:cNvSpPr>
          <p:nvPr>
            <p:ph type="title"/>
          </p:nvPr>
        </p:nvSpPr>
        <p:spPr>
          <a:xfrm>
            <a:off x="375015" y="2042888"/>
            <a:ext cx="11441970" cy="1027311"/>
          </a:xfrm>
        </p:spPr>
        <p:txBody>
          <a:bodyPr>
            <a:noAutofit/>
          </a:bodyPr>
          <a:lstStyle/>
          <a:p>
            <a:r>
              <a:rPr lang="en-US" sz="3600" dirty="0"/>
              <a:t>Each child has started at the bottom of their ZPD so are reading books which they may find </a:t>
            </a:r>
            <a:r>
              <a:rPr lang="en-US" sz="3600" dirty="0" smtClean="0"/>
              <a:t>easy.</a:t>
            </a:r>
            <a:r>
              <a:rPr lang="en-US" sz="3600" dirty="0"/>
              <a:t/>
            </a:r>
            <a:br>
              <a:rPr lang="en-US" sz="3600" dirty="0"/>
            </a:br>
            <a:r>
              <a:rPr lang="en-US" sz="3600" dirty="0"/>
              <a:t/>
            </a:r>
            <a:br>
              <a:rPr lang="en-US" sz="3600" dirty="0"/>
            </a:br>
            <a:r>
              <a:rPr lang="en-US" sz="3600" dirty="0"/>
              <a:t>Don’t worry if it seems they are bringing easier books home to </a:t>
            </a:r>
            <a:r>
              <a:rPr lang="en-US" sz="3600" dirty="0" smtClean="0"/>
              <a:t>read.</a:t>
            </a:r>
            <a:r>
              <a:rPr lang="en-US" sz="3600" dirty="0"/>
              <a:t/>
            </a:r>
            <a:br>
              <a:rPr lang="en-US" sz="3600" dirty="0"/>
            </a:br>
            <a:r>
              <a:rPr lang="en-US" sz="3600" dirty="0"/>
              <a:t/>
            </a:r>
            <a:br>
              <a:rPr lang="en-US" sz="3600" dirty="0"/>
            </a:br>
            <a:r>
              <a:rPr lang="en-US" sz="3600" dirty="0"/>
              <a:t>The teacher monitors their quiz scores and can move them up once they have a done a few </a:t>
            </a:r>
            <a:r>
              <a:rPr lang="en-US" sz="3600" dirty="0" smtClean="0"/>
              <a:t>quizzes.</a:t>
            </a:r>
            <a:endParaRPr lang="en-US" sz="3600" dirty="0"/>
          </a:p>
        </p:txBody>
      </p:sp>
      <p:pic>
        <p:nvPicPr>
          <p:cNvPr id="5122" name="Picture 2" descr="Accelerated Reader - A Northern Ireland success story / News Red Box Books">
            <a:extLst>
              <a:ext uri="{FF2B5EF4-FFF2-40B4-BE49-F238E27FC236}">
                <a16:creationId xmlns:a16="http://schemas.microsoft.com/office/drawing/2014/main" id="{87954EE6-2FB5-B84F-9DFB-A55D72EC12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86875" y="4502493"/>
            <a:ext cx="2905125" cy="2355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764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Accelerated Reader Student | NCS Warriors">
            <a:extLst>
              <a:ext uri="{FF2B5EF4-FFF2-40B4-BE49-F238E27FC236}">
                <a16:creationId xmlns:a16="http://schemas.microsoft.com/office/drawing/2014/main" id="{436F4894-DE09-4344-B492-F3BDE034C6F6}"/>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E2C2B90-1585-4F4F-BF6B-C66F2F019942}"/>
              </a:ext>
            </a:extLst>
          </p:cNvPr>
          <p:cNvSpPr>
            <a:spLocks noGrp="1"/>
          </p:cNvSpPr>
          <p:nvPr>
            <p:ph type="title"/>
          </p:nvPr>
        </p:nvSpPr>
        <p:spPr>
          <a:xfrm>
            <a:off x="726341" y="2967439"/>
            <a:ext cx="10901361" cy="2900518"/>
          </a:xfrm>
        </p:spPr>
        <p:txBody>
          <a:bodyPr vert="horz" lIns="91440" tIns="45720" rIns="91440" bIns="45720" rtlCol="0" anchor="b">
            <a:noAutofit/>
          </a:bodyPr>
          <a:lstStyle/>
          <a:p>
            <a:pPr algn="ctr"/>
            <a:r>
              <a:rPr lang="en-US" sz="4000" b="1" dirty="0">
                <a:solidFill>
                  <a:srgbClr val="FFFFFF"/>
                </a:solidFill>
              </a:rPr>
              <a:t>Once children have read a book, they take a computer quiz on the book.</a:t>
            </a:r>
            <a:br>
              <a:rPr lang="en-US" sz="4000" b="1" dirty="0">
                <a:solidFill>
                  <a:srgbClr val="FFFFFF"/>
                </a:solidFill>
              </a:rPr>
            </a:br>
            <a:r>
              <a:rPr lang="en-US" sz="4000" b="1" dirty="0">
                <a:solidFill>
                  <a:srgbClr val="FFFFFF"/>
                </a:solidFill>
              </a:rPr>
              <a:t/>
            </a:r>
            <a:br>
              <a:rPr lang="en-US" sz="4000" b="1" dirty="0">
                <a:solidFill>
                  <a:srgbClr val="FFFFFF"/>
                </a:solidFill>
              </a:rPr>
            </a:br>
            <a:r>
              <a:rPr lang="en-US" sz="4000" b="1" dirty="0">
                <a:solidFill>
                  <a:srgbClr val="FFFFFF"/>
                </a:solidFill>
              </a:rPr>
              <a:t>This quiz assesses the children's understanding of what they have </a:t>
            </a:r>
            <a:r>
              <a:rPr lang="en-US" sz="4000" b="1" dirty="0" smtClean="0">
                <a:solidFill>
                  <a:srgbClr val="FFFFFF"/>
                </a:solidFill>
              </a:rPr>
              <a:t>read.</a:t>
            </a:r>
            <a:r>
              <a:rPr lang="en-US" sz="4000" b="1" dirty="0">
                <a:solidFill>
                  <a:srgbClr val="FFFFFF"/>
                </a:solidFill>
              </a:rPr>
              <a:t/>
            </a:r>
            <a:br>
              <a:rPr lang="en-US" sz="4000" b="1" dirty="0">
                <a:solidFill>
                  <a:srgbClr val="FFFFFF"/>
                </a:solidFill>
              </a:rPr>
            </a:br>
            <a:r>
              <a:rPr lang="en-US" sz="4000" b="1" dirty="0">
                <a:solidFill>
                  <a:srgbClr val="FFFFFF"/>
                </a:solidFill>
              </a:rPr>
              <a:t/>
            </a:r>
            <a:br>
              <a:rPr lang="en-US" sz="4000" b="1" dirty="0">
                <a:solidFill>
                  <a:srgbClr val="FFFFFF"/>
                </a:solidFill>
              </a:rPr>
            </a:br>
            <a:r>
              <a:rPr lang="en-US" sz="4000" b="1" dirty="0">
                <a:solidFill>
                  <a:srgbClr val="FFFFFF"/>
                </a:solidFill>
              </a:rPr>
              <a:t>Teachers monitor quiz results to check </a:t>
            </a:r>
            <a:r>
              <a:rPr lang="en-US" sz="4000" b="1" dirty="0" err="1">
                <a:solidFill>
                  <a:srgbClr val="FFFFFF"/>
                </a:solidFill>
              </a:rPr>
              <a:t>childrens</a:t>
            </a:r>
            <a:r>
              <a:rPr lang="en-US" sz="4000" b="1" dirty="0">
                <a:solidFill>
                  <a:srgbClr val="FFFFFF"/>
                </a:solidFill>
              </a:rPr>
              <a:t> progress and move them up or down their ZPD </a:t>
            </a:r>
            <a:r>
              <a:rPr lang="en-US" sz="4000" b="1" dirty="0" smtClean="0">
                <a:solidFill>
                  <a:srgbClr val="FFFFFF"/>
                </a:solidFill>
              </a:rPr>
              <a:t>range.</a:t>
            </a:r>
            <a:endParaRPr lang="en-US" sz="4000" b="1" dirty="0">
              <a:solidFill>
                <a:srgbClr val="FFFFFF"/>
              </a:solidFill>
            </a:endParaRPr>
          </a:p>
        </p:txBody>
      </p:sp>
    </p:spTree>
    <p:extLst>
      <p:ext uri="{BB962C8B-B14F-4D97-AF65-F5344CB8AC3E}">
        <p14:creationId xmlns:p14="http://schemas.microsoft.com/office/powerpoint/2010/main" val="299631841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rotWithShape="1">
          <a:blip r:embed="rId2"/>
          <a:srcRect l="16128" t="15743" r="26795" b="8086"/>
          <a:stretch/>
        </p:blipFill>
        <p:spPr>
          <a:xfrm>
            <a:off x="-28136" y="-14068"/>
            <a:ext cx="12220135" cy="7047914"/>
          </a:xfrm>
          <a:prstGeom prst="rect">
            <a:avLst/>
          </a:prstGeom>
        </p:spPr>
      </p:pic>
    </p:spTree>
    <p:extLst>
      <p:ext uri="{BB962C8B-B14F-4D97-AF65-F5344CB8AC3E}">
        <p14:creationId xmlns:p14="http://schemas.microsoft.com/office/powerpoint/2010/main" val="2053948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051" t="15709" r="26641" b="7572"/>
          <a:stretch/>
        </p:blipFill>
        <p:spPr>
          <a:xfrm>
            <a:off x="633047" y="0"/>
            <a:ext cx="10958732" cy="7512148"/>
          </a:xfrm>
          <a:prstGeom prst="rect">
            <a:avLst/>
          </a:prstGeom>
        </p:spPr>
      </p:pic>
    </p:spTree>
    <p:extLst>
      <p:ext uri="{BB962C8B-B14F-4D97-AF65-F5344CB8AC3E}">
        <p14:creationId xmlns:p14="http://schemas.microsoft.com/office/powerpoint/2010/main" val="3760897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5975" t="15847" r="26641" b="7983"/>
          <a:stretch/>
        </p:blipFill>
        <p:spPr>
          <a:xfrm>
            <a:off x="-126610" y="-84406"/>
            <a:ext cx="11662118" cy="7835704"/>
          </a:xfrm>
          <a:prstGeom prst="rect">
            <a:avLst/>
          </a:prstGeom>
        </p:spPr>
      </p:pic>
    </p:spTree>
    <p:extLst>
      <p:ext uri="{BB962C8B-B14F-4D97-AF65-F5344CB8AC3E}">
        <p14:creationId xmlns:p14="http://schemas.microsoft.com/office/powerpoint/2010/main" val="124468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ccelerated Reader reports and d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8441" y="0"/>
            <a:ext cx="8904020" cy="10274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612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8">
            <a:extLst>
              <a:ext uri="{FF2B5EF4-FFF2-40B4-BE49-F238E27FC236}">
                <a16:creationId xmlns:a16="http://schemas.microsoft.com/office/drawing/2014/main" id="{6E13DAD0-A4B0-4817-8995-A0D346584B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0315731-44FF-E940-87F1-3A03426FB82A}"/>
              </a:ext>
            </a:extLst>
          </p:cNvPr>
          <p:cNvSpPr txBox="1"/>
          <p:nvPr/>
        </p:nvSpPr>
        <p:spPr>
          <a:xfrm>
            <a:off x="5021821" y="3812954"/>
            <a:ext cx="6465287" cy="151601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100" kern="1200">
                <a:solidFill>
                  <a:srgbClr val="FFFFFF"/>
                </a:solidFill>
                <a:latin typeface="+mj-lt"/>
                <a:ea typeface="+mj-ea"/>
                <a:cs typeface="+mj-cs"/>
              </a:rPr>
              <a:t>New reading books for older children who struggle to read</a:t>
            </a:r>
          </a:p>
        </p:txBody>
      </p:sp>
      <p:cxnSp>
        <p:nvCxnSpPr>
          <p:cNvPr id="21" name="Straight Connector 20">
            <a:extLst>
              <a:ext uri="{FF2B5EF4-FFF2-40B4-BE49-F238E27FC236}">
                <a16:creationId xmlns:a16="http://schemas.microsoft.com/office/drawing/2014/main" id="{59F9672C-557D-4871-B58C-7874589D7F8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text, indoor&#10;&#10;Description automatically generated">
            <a:extLst>
              <a:ext uri="{FF2B5EF4-FFF2-40B4-BE49-F238E27FC236}">
                <a16:creationId xmlns:a16="http://schemas.microsoft.com/office/drawing/2014/main" id="{8F767584-E076-A949-9B11-60806D83DF7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341" r="-2" b="2394"/>
          <a:stretch/>
        </p:blipFill>
        <p:spPr>
          <a:xfrm rot="5400000">
            <a:off x="-709406" y="1348774"/>
            <a:ext cx="6214534" cy="4160452"/>
          </a:xfrm>
          <a:prstGeom prst="rect">
            <a:avLst/>
          </a:prstGeom>
        </p:spPr>
      </p:pic>
      <p:pic>
        <p:nvPicPr>
          <p:cNvPr id="5" name="Picture 4" descr="A picture containing text, container&#10;&#10;Description automatically generated">
            <a:extLst>
              <a:ext uri="{FF2B5EF4-FFF2-40B4-BE49-F238E27FC236}">
                <a16:creationId xmlns:a16="http://schemas.microsoft.com/office/drawing/2014/main" id="{A8C062B8-BA6C-CB4F-B98A-897F065B46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5" r="36626" b="1"/>
          <a:stretch/>
        </p:blipFill>
        <p:spPr>
          <a:xfrm rot="5400000">
            <a:off x="4916034" y="44654"/>
            <a:ext cx="2985818" cy="3539976"/>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6FF2F867-B65F-EE42-882A-9843E4C9583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64" r="36097" b="-3"/>
          <a:stretch/>
        </p:blipFill>
        <p:spPr>
          <a:xfrm rot="5400000">
            <a:off x="8623456" y="46848"/>
            <a:ext cx="2985818" cy="3535590"/>
          </a:xfrm>
          <a:prstGeom prst="rect">
            <a:avLst/>
          </a:prstGeom>
        </p:spPr>
      </p:pic>
    </p:spTree>
    <p:extLst>
      <p:ext uri="{BB962C8B-B14F-4D97-AF65-F5344CB8AC3E}">
        <p14:creationId xmlns:p14="http://schemas.microsoft.com/office/powerpoint/2010/main" val="1642912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2E1DA4-8596-204E-AEF4-92C01EE3FF14}"/>
              </a:ext>
            </a:extLst>
          </p:cNvPr>
          <p:cNvSpPr>
            <a:spLocks noGrp="1"/>
          </p:cNvSpPr>
          <p:nvPr>
            <p:ph type="title"/>
          </p:nvPr>
        </p:nvSpPr>
        <p:spPr>
          <a:xfrm>
            <a:off x="5297762" y="329184"/>
            <a:ext cx="6251110" cy="1783080"/>
          </a:xfrm>
        </p:spPr>
        <p:txBody>
          <a:bodyPr anchor="b">
            <a:normAutofit/>
          </a:bodyPr>
          <a:lstStyle/>
          <a:p>
            <a:r>
              <a:rPr lang="en-US" sz="5400"/>
              <a:t>Our reading intent at Lanchester EP</a:t>
            </a:r>
          </a:p>
        </p:txBody>
      </p:sp>
      <p:pic>
        <p:nvPicPr>
          <p:cNvPr id="2050" name="Picture 2" descr="pexels-photo-256546">
            <a:extLst>
              <a:ext uri="{FF2B5EF4-FFF2-40B4-BE49-F238E27FC236}">
                <a16:creationId xmlns:a16="http://schemas.microsoft.com/office/drawing/2014/main" id="{30DF0954-12AA-EA4F-B5C8-0430B1FEB5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483" r="16525"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6"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9F1BFB5-71C0-1949-8124-9A72B08E19BF}"/>
              </a:ext>
            </a:extLst>
          </p:cNvPr>
          <p:cNvSpPr>
            <a:spLocks noGrp="1"/>
          </p:cNvSpPr>
          <p:nvPr>
            <p:ph idx="1"/>
          </p:nvPr>
        </p:nvSpPr>
        <p:spPr>
          <a:xfrm>
            <a:off x="5121454" y="3505478"/>
            <a:ext cx="6603726" cy="3483864"/>
          </a:xfrm>
        </p:spPr>
        <p:txBody>
          <a:bodyPr>
            <a:normAutofit/>
          </a:bodyPr>
          <a:lstStyle/>
          <a:p>
            <a:pPr marL="0" indent="0" algn="just">
              <a:buNone/>
            </a:pPr>
            <a:r>
              <a:rPr lang="en-GB" sz="2200" dirty="0"/>
              <a:t>Learning to read is one of the most important things your child will learn at our school. Everything else depends on it, so we put as much energy as we possibly can into making sure that every single child learns to read as quickly as possible.</a:t>
            </a:r>
          </a:p>
          <a:p>
            <a:pPr marL="0" indent="0" algn="just">
              <a:buNone/>
            </a:pPr>
            <a:r>
              <a:rPr lang="en-GB" sz="2200" dirty="0"/>
              <a:t/>
            </a:r>
            <a:br>
              <a:rPr lang="en-GB" sz="2200" dirty="0"/>
            </a:br>
            <a:endParaRPr lang="en-US" sz="2200" dirty="0"/>
          </a:p>
        </p:txBody>
      </p:sp>
    </p:spTree>
    <p:extLst>
      <p:ext uri="{BB962C8B-B14F-4D97-AF65-F5344CB8AC3E}">
        <p14:creationId xmlns:p14="http://schemas.microsoft.com/office/powerpoint/2010/main" val="756266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65932-78D6-774F-BC17-49C4F7C0AD59}"/>
              </a:ext>
            </a:extLst>
          </p:cNvPr>
          <p:cNvSpPr>
            <a:spLocks noGrp="1"/>
          </p:cNvSpPr>
          <p:nvPr>
            <p:ph type="title"/>
          </p:nvPr>
        </p:nvSpPr>
        <p:spPr>
          <a:xfrm>
            <a:off x="760691" y="843107"/>
            <a:ext cx="3734014" cy="3566160"/>
          </a:xfrm>
        </p:spPr>
        <p:txBody>
          <a:bodyPr vert="horz" lIns="91440" tIns="45720" rIns="91440" bIns="45720" rtlCol="0" anchor="b">
            <a:normAutofit/>
          </a:bodyPr>
          <a:lstStyle/>
          <a:p>
            <a:r>
              <a:rPr lang="en-US" sz="3400" dirty="0"/>
              <a:t>Children will complete a new Star Reader Assessment at the end of each half term and a new ZPD will be given to each child.</a:t>
            </a:r>
          </a:p>
        </p:txBody>
      </p:sp>
      <p:sp>
        <p:nvSpPr>
          <p:cNvPr id="7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They&amp;#39;ve had enough (online) testing in Alaska | Voxitatis Blog">
            <a:extLst>
              <a:ext uri="{FF2B5EF4-FFF2-40B4-BE49-F238E27FC236}">
                <a16:creationId xmlns:a16="http://schemas.microsoft.com/office/drawing/2014/main" id="{66E41FE6-1FB9-F047-8114-79504AC6AD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665" r="23915"/>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028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9D2268A-D939-4E78-91B6-6C7E464067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What Is Time and a Half? | How to Calculate Time and a Half">
            <a:extLst>
              <a:ext uri="{FF2B5EF4-FFF2-40B4-BE49-F238E27FC236}">
                <a16:creationId xmlns:a16="http://schemas.microsoft.com/office/drawing/2014/main" id="{5242DEF6-6488-D744-AB3D-D0C8D4FB959E}"/>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C911629-2A06-E14A-9E95-3A3AA50E4781}"/>
              </a:ext>
            </a:extLst>
          </p:cNvPr>
          <p:cNvSpPr>
            <a:spLocks noGrp="1"/>
          </p:cNvSpPr>
          <p:nvPr>
            <p:ph type="title"/>
          </p:nvPr>
        </p:nvSpPr>
        <p:spPr>
          <a:xfrm>
            <a:off x="640080" y="853673"/>
            <a:ext cx="4023360" cy="5004794"/>
          </a:xfrm>
        </p:spPr>
        <p:txBody>
          <a:bodyPr vert="horz" lIns="91440" tIns="45720" rIns="91440" bIns="45720" rtlCol="0" anchor="ctr">
            <a:normAutofit/>
          </a:bodyPr>
          <a:lstStyle/>
          <a:p>
            <a:r>
              <a:rPr lang="en-US" sz="5400">
                <a:solidFill>
                  <a:srgbClr val="FFFFFF"/>
                </a:solidFill>
              </a:rPr>
              <a:t>How much will my child read during the school day? </a:t>
            </a:r>
          </a:p>
        </p:txBody>
      </p:sp>
      <p:sp>
        <p:nvSpPr>
          <p:cNvPr id="3" name="Rectangle 2">
            <a:extLst>
              <a:ext uri="{FF2B5EF4-FFF2-40B4-BE49-F238E27FC236}">
                <a16:creationId xmlns:a16="http://schemas.microsoft.com/office/drawing/2014/main" id="{87BE69F1-6163-3444-9959-5DC9880F7C9F}"/>
              </a:ext>
            </a:extLst>
          </p:cNvPr>
          <p:cNvSpPr/>
          <p:nvPr/>
        </p:nvSpPr>
        <p:spPr>
          <a:xfrm>
            <a:off x="5599083" y="853673"/>
            <a:ext cx="5715000" cy="5004794"/>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200" dirty="0">
                <a:solidFill>
                  <a:srgbClr val="FFFFFF"/>
                </a:solidFill>
              </a:rPr>
              <a:t>According to research, children who read at least 35 minutes a day with a 90% comprehension rate (average percent correct) on Accelerated Reader quizzes see the greatest gains. </a:t>
            </a:r>
          </a:p>
          <a:p>
            <a:pPr indent="-228600">
              <a:lnSpc>
                <a:spcPct val="90000"/>
              </a:lnSpc>
              <a:spcAft>
                <a:spcPts val="600"/>
              </a:spcAft>
              <a:buFont typeface="Arial" panose="020B0604020202020204" pitchFamily="34" charset="0"/>
              <a:buChar char="•"/>
            </a:pPr>
            <a:endParaRPr lang="en-US" sz="2200" dirty="0">
              <a:solidFill>
                <a:srgbClr val="FFFFFF"/>
              </a:solidFill>
            </a:endParaRPr>
          </a:p>
          <a:p>
            <a:pPr indent="-228600">
              <a:lnSpc>
                <a:spcPct val="90000"/>
              </a:lnSpc>
              <a:spcAft>
                <a:spcPts val="600"/>
              </a:spcAft>
              <a:buFont typeface="Arial" panose="020B0604020202020204" pitchFamily="34" charset="0"/>
              <a:buChar char="•"/>
            </a:pPr>
            <a:r>
              <a:rPr lang="en-US" sz="2200" dirty="0">
                <a:solidFill>
                  <a:srgbClr val="FFFFFF"/>
                </a:solidFill>
              </a:rPr>
              <a:t>In school we have the first 35-40 minutes of every day set aside for Accelerated Reader.</a:t>
            </a:r>
          </a:p>
          <a:p>
            <a:pPr indent="-228600">
              <a:lnSpc>
                <a:spcPct val="90000"/>
              </a:lnSpc>
              <a:spcAft>
                <a:spcPts val="600"/>
              </a:spcAft>
              <a:buFont typeface="Arial" panose="020B0604020202020204" pitchFamily="34" charset="0"/>
              <a:buChar char="•"/>
            </a:pPr>
            <a:endParaRPr lang="en-US" sz="2200" dirty="0">
              <a:solidFill>
                <a:srgbClr val="FFFFFF"/>
              </a:solidFill>
            </a:endParaRPr>
          </a:p>
          <a:p>
            <a:pPr indent="-228600">
              <a:lnSpc>
                <a:spcPct val="90000"/>
              </a:lnSpc>
              <a:spcAft>
                <a:spcPts val="600"/>
              </a:spcAft>
              <a:buFont typeface="Arial" panose="020B0604020202020204" pitchFamily="34" charset="0"/>
              <a:buChar char="•"/>
            </a:pPr>
            <a:r>
              <a:rPr lang="en-US" sz="2200" dirty="0">
                <a:solidFill>
                  <a:srgbClr val="FFFFFF"/>
                </a:solidFill>
              </a:rPr>
              <a:t>During this time children will either be reading silently, reading with an adult in the class or completing an accelerated reader quiz.</a:t>
            </a:r>
          </a:p>
          <a:p>
            <a:pPr indent="-228600">
              <a:lnSpc>
                <a:spcPct val="90000"/>
              </a:lnSpc>
              <a:spcAft>
                <a:spcPts val="600"/>
              </a:spcAft>
              <a:buFont typeface="Arial" panose="020B0604020202020204" pitchFamily="34" charset="0"/>
              <a:buChar char="•"/>
            </a:pPr>
            <a:endParaRPr lang="en-US" sz="2200" dirty="0">
              <a:solidFill>
                <a:srgbClr val="FFFFFF"/>
              </a:solidFill>
            </a:endParaRPr>
          </a:p>
        </p:txBody>
      </p:sp>
      <p:sp>
        <p:nvSpPr>
          <p:cNvPr id="73" name="sketch box">
            <a:extLst>
              <a:ext uri="{FF2B5EF4-FFF2-40B4-BE49-F238E27FC236}">
                <a16:creationId xmlns:a16="http://schemas.microsoft.com/office/drawing/2014/main" id="{E0C43A58-225D-452D-8185-0D89D1EED8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921" y="493776"/>
            <a:ext cx="6229604" cy="5722227"/>
          </a:xfrm>
          <a:custGeom>
            <a:avLst/>
            <a:gdLst>
              <a:gd name="connsiteX0" fmla="*/ 0 w 6229604"/>
              <a:gd name="connsiteY0" fmla="*/ 0 h 5722227"/>
              <a:gd name="connsiteX1" fmla="*/ 629882 w 6229604"/>
              <a:gd name="connsiteY1" fmla="*/ 0 h 5722227"/>
              <a:gd name="connsiteX2" fmla="*/ 1135172 w 6229604"/>
              <a:gd name="connsiteY2" fmla="*/ 0 h 5722227"/>
              <a:gd name="connsiteX3" fmla="*/ 1951943 w 6229604"/>
              <a:gd name="connsiteY3" fmla="*/ 0 h 5722227"/>
              <a:gd name="connsiteX4" fmla="*/ 2581825 w 6229604"/>
              <a:gd name="connsiteY4" fmla="*/ 0 h 5722227"/>
              <a:gd name="connsiteX5" fmla="*/ 3211707 w 6229604"/>
              <a:gd name="connsiteY5" fmla="*/ 0 h 5722227"/>
              <a:gd name="connsiteX6" fmla="*/ 4028477 w 6229604"/>
              <a:gd name="connsiteY6" fmla="*/ 0 h 5722227"/>
              <a:gd name="connsiteX7" fmla="*/ 4596063 w 6229604"/>
              <a:gd name="connsiteY7" fmla="*/ 0 h 5722227"/>
              <a:gd name="connsiteX8" fmla="*/ 5412834 w 6229604"/>
              <a:gd name="connsiteY8" fmla="*/ 0 h 5722227"/>
              <a:gd name="connsiteX9" fmla="*/ 6229604 w 6229604"/>
              <a:gd name="connsiteY9" fmla="*/ 0 h 5722227"/>
              <a:gd name="connsiteX10" fmla="*/ 6229604 w 6229604"/>
              <a:gd name="connsiteY10" fmla="*/ 635803 h 5722227"/>
              <a:gd name="connsiteX11" fmla="*/ 6229604 w 6229604"/>
              <a:gd name="connsiteY11" fmla="*/ 1271606 h 5722227"/>
              <a:gd name="connsiteX12" fmla="*/ 6229604 w 6229604"/>
              <a:gd name="connsiteY12" fmla="*/ 1964631 h 5722227"/>
              <a:gd name="connsiteX13" fmla="*/ 6229604 w 6229604"/>
              <a:gd name="connsiteY13" fmla="*/ 2428767 h 5722227"/>
              <a:gd name="connsiteX14" fmla="*/ 6229604 w 6229604"/>
              <a:gd name="connsiteY14" fmla="*/ 3064570 h 5722227"/>
              <a:gd name="connsiteX15" fmla="*/ 6229604 w 6229604"/>
              <a:gd name="connsiteY15" fmla="*/ 3700373 h 5722227"/>
              <a:gd name="connsiteX16" fmla="*/ 6229604 w 6229604"/>
              <a:gd name="connsiteY16" fmla="*/ 4336176 h 5722227"/>
              <a:gd name="connsiteX17" fmla="*/ 6229604 w 6229604"/>
              <a:gd name="connsiteY17" fmla="*/ 5029202 h 5722227"/>
              <a:gd name="connsiteX18" fmla="*/ 6229604 w 6229604"/>
              <a:gd name="connsiteY18" fmla="*/ 5722227 h 5722227"/>
              <a:gd name="connsiteX19" fmla="*/ 5475130 w 6229604"/>
              <a:gd name="connsiteY19" fmla="*/ 5722227 h 5722227"/>
              <a:gd name="connsiteX20" fmla="*/ 4907544 w 6229604"/>
              <a:gd name="connsiteY20" fmla="*/ 5722227 h 5722227"/>
              <a:gd name="connsiteX21" fmla="*/ 4090773 w 6229604"/>
              <a:gd name="connsiteY21" fmla="*/ 5722227 h 5722227"/>
              <a:gd name="connsiteX22" fmla="*/ 3398595 w 6229604"/>
              <a:gd name="connsiteY22" fmla="*/ 5722227 h 5722227"/>
              <a:gd name="connsiteX23" fmla="*/ 2831009 w 6229604"/>
              <a:gd name="connsiteY23" fmla="*/ 5722227 h 5722227"/>
              <a:gd name="connsiteX24" fmla="*/ 2138831 w 6229604"/>
              <a:gd name="connsiteY24" fmla="*/ 5722227 h 5722227"/>
              <a:gd name="connsiteX25" fmla="*/ 1633541 w 6229604"/>
              <a:gd name="connsiteY25" fmla="*/ 5722227 h 5722227"/>
              <a:gd name="connsiteX26" fmla="*/ 1128251 w 6229604"/>
              <a:gd name="connsiteY26" fmla="*/ 5722227 h 5722227"/>
              <a:gd name="connsiteX27" fmla="*/ 0 w 6229604"/>
              <a:gd name="connsiteY27" fmla="*/ 5722227 h 5722227"/>
              <a:gd name="connsiteX28" fmla="*/ 0 w 6229604"/>
              <a:gd name="connsiteY28" fmla="*/ 5200869 h 5722227"/>
              <a:gd name="connsiteX29" fmla="*/ 0 w 6229604"/>
              <a:gd name="connsiteY29" fmla="*/ 4450621 h 5722227"/>
              <a:gd name="connsiteX30" fmla="*/ 0 w 6229604"/>
              <a:gd name="connsiteY30" fmla="*/ 3872040 h 5722227"/>
              <a:gd name="connsiteX31" fmla="*/ 0 w 6229604"/>
              <a:gd name="connsiteY31" fmla="*/ 3407904 h 5722227"/>
              <a:gd name="connsiteX32" fmla="*/ 0 w 6229604"/>
              <a:gd name="connsiteY32" fmla="*/ 2714879 h 5722227"/>
              <a:gd name="connsiteX33" fmla="*/ 0 w 6229604"/>
              <a:gd name="connsiteY33" fmla="*/ 2193520 h 5722227"/>
              <a:gd name="connsiteX34" fmla="*/ 0 w 6229604"/>
              <a:gd name="connsiteY34" fmla="*/ 1500495 h 5722227"/>
              <a:gd name="connsiteX35" fmla="*/ 0 w 6229604"/>
              <a:gd name="connsiteY35" fmla="*/ 750248 h 5722227"/>
              <a:gd name="connsiteX36" fmla="*/ 0 w 6229604"/>
              <a:gd name="connsiteY36" fmla="*/ 0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604" h="5722227" extrusionOk="0">
                <a:moveTo>
                  <a:pt x="0" y="0"/>
                </a:moveTo>
                <a:cubicBezTo>
                  <a:pt x="134765" y="733"/>
                  <a:pt x="359555" y="-15387"/>
                  <a:pt x="629882" y="0"/>
                </a:cubicBezTo>
                <a:cubicBezTo>
                  <a:pt x="900209" y="15387"/>
                  <a:pt x="965450" y="15937"/>
                  <a:pt x="1135172" y="0"/>
                </a:cubicBezTo>
                <a:cubicBezTo>
                  <a:pt x="1304894" y="-15937"/>
                  <a:pt x="1787212" y="10921"/>
                  <a:pt x="1951943" y="0"/>
                </a:cubicBezTo>
                <a:cubicBezTo>
                  <a:pt x="2116674" y="-10921"/>
                  <a:pt x="2378222" y="13313"/>
                  <a:pt x="2581825" y="0"/>
                </a:cubicBezTo>
                <a:cubicBezTo>
                  <a:pt x="2785428" y="-13313"/>
                  <a:pt x="2915218" y="19972"/>
                  <a:pt x="3211707" y="0"/>
                </a:cubicBezTo>
                <a:cubicBezTo>
                  <a:pt x="3508196" y="-19972"/>
                  <a:pt x="3832828" y="-34359"/>
                  <a:pt x="4028477" y="0"/>
                </a:cubicBezTo>
                <a:cubicBezTo>
                  <a:pt x="4224126" y="34359"/>
                  <a:pt x="4361257" y="4467"/>
                  <a:pt x="4596063" y="0"/>
                </a:cubicBezTo>
                <a:cubicBezTo>
                  <a:pt x="4830869" y="-4467"/>
                  <a:pt x="5091403" y="-7365"/>
                  <a:pt x="5412834" y="0"/>
                </a:cubicBezTo>
                <a:cubicBezTo>
                  <a:pt x="5734265" y="7365"/>
                  <a:pt x="6034988" y="-26786"/>
                  <a:pt x="6229604" y="0"/>
                </a:cubicBezTo>
                <a:cubicBezTo>
                  <a:pt x="6208296" y="256153"/>
                  <a:pt x="6219810" y="335049"/>
                  <a:pt x="6229604" y="635803"/>
                </a:cubicBezTo>
                <a:cubicBezTo>
                  <a:pt x="6239398" y="936557"/>
                  <a:pt x="6230184" y="1092448"/>
                  <a:pt x="6229604" y="1271606"/>
                </a:cubicBezTo>
                <a:cubicBezTo>
                  <a:pt x="6229024" y="1450764"/>
                  <a:pt x="6217841" y="1797531"/>
                  <a:pt x="6229604" y="1964631"/>
                </a:cubicBezTo>
                <a:cubicBezTo>
                  <a:pt x="6241367" y="2131731"/>
                  <a:pt x="6220367" y="2235822"/>
                  <a:pt x="6229604" y="2428767"/>
                </a:cubicBezTo>
                <a:cubicBezTo>
                  <a:pt x="6238841" y="2621712"/>
                  <a:pt x="6220929" y="2925917"/>
                  <a:pt x="6229604" y="3064570"/>
                </a:cubicBezTo>
                <a:cubicBezTo>
                  <a:pt x="6238279" y="3203223"/>
                  <a:pt x="6256755" y="3501958"/>
                  <a:pt x="6229604" y="3700373"/>
                </a:cubicBezTo>
                <a:cubicBezTo>
                  <a:pt x="6202453" y="3898788"/>
                  <a:pt x="6201714" y="4046823"/>
                  <a:pt x="6229604" y="4336176"/>
                </a:cubicBezTo>
                <a:cubicBezTo>
                  <a:pt x="6257494" y="4625529"/>
                  <a:pt x="6258821" y="4774033"/>
                  <a:pt x="6229604" y="5029202"/>
                </a:cubicBezTo>
                <a:cubicBezTo>
                  <a:pt x="6200387" y="5284371"/>
                  <a:pt x="6233334" y="5383875"/>
                  <a:pt x="6229604" y="5722227"/>
                </a:cubicBezTo>
                <a:cubicBezTo>
                  <a:pt x="6016393" y="5707881"/>
                  <a:pt x="5684528" y="5751176"/>
                  <a:pt x="5475130" y="5722227"/>
                </a:cubicBezTo>
                <a:cubicBezTo>
                  <a:pt x="5265732" y="5693278"/>
                  <a:pt x="5082862" y="5732690"/>
                  <a:pt x="4907544" y="5722227"/>
                </a:cubicBezTo>
                <a:cubicBezTo>
                  <a:pt x="4732226" y="5711764"/>
                  <a:pt x="4474837" y="5716289"/>
                  <a:pt x="4090773" y="5722227"/>
                </a:cubicBezTo>
                <a:cubicBezTo>
                  <a:pt x="3706709" y="5728165"/>
                  <a:pt x="3645902" y="5723973"/>
                  <a:pt x="3398595" y="5722227"/>
                </a:cubicBezTo>
                <a:cubicBezTo>
                  <a:pt x="3151288" y="5720481"/>
                  <a:pt x="3001606" y="5732695"/>
                  <a:pt x="2831009" y="5722227"/>
                </a:cubicBezTo>
                <a:cubicBezTo>
                  <a:pt x="2660412" y="5711759"/>
                  <a:pt x="2424161" y="5689878"/>
                  <a:pt x="2138831" y="5722227"/>
                </a:cubicBezTo>
                <a:cubicBezTo>
                  <a:pt x="1853501" y="5754576"/>
                  <a:pt x="1788223" y="5720540"/>
                  <a:pt x="1633541" y="5722227"/>
                </a:cubicBezTo>
                <a:cubicBezTo>
                  <a:pt x="1478859" y="5723915"/>
                  <a:pt x="1324151" y="5739059"/>
                  <a:pt x="1128251" y="5722227"/>
                </a:cubicBezTo>
                <a:cubicBezTo>
                  <a:pt x="932351" y="5705396"/>
                  <a:pt x="522340" y="5691488"/>
                  <a:pt x="0" y="5722227"/>
                </a:cubicBezTo>
                <a:cubicBezTo>
                  <a:pt x="-8445" y="5596771"/>
                  <a:pt x="-11215" y="5344833"/>
                  <a:pt x="0" y="5200869"/>
                </a:cubicBezTo>
                <a:cubicBezTo>
                  <a:pt x="11215" y="5056905"/>
                  <a:pt x="20310" y="4693766"/>
                  <a:pt x="0" y="4450621"/>
                </a:cubicBezTo>
                <a:cubicBezTo>
                  <a:pt x="-20310" y="4207476"/>
                  <a:pt x="817" y="4075053"/>
                  <a:pt x="0" y="3872040"/>
                </a:cubicBezTo>
                <a:cubicBezTo>
                  <a:pt x="-817" y="3669027"/>
                  <a:pt x="-21729" y="3595882"/>
                  <a:pt x="0" y="3407904"/>
                </a:cubicBezTo>
                <a:cubicBezTo>
                  <a:pt x="21729" y="3219926"/>
                  <a:pt x="-30605" y="3052469"/>
                  <a:pt x="0" y="2714879"/>
                </a:cubicBezTo>
                <a:cubicBezTo>
                  <a:pt x="30605" y="2377289"/>
                  <a:pt x="-16081" y="2430808"/>
                  <a:pt x="0" y="2193520"/>
                </a:cubicBezTo>
                <a:cubicBezTo>
                  <a:pt x="16081" y="1956232"/>
                  <a:pt x="18120" y="1817979"/>
                  <a:pt x="0" y="1500495"/>
                </a:cubicBezTo>
                <a:cubicBezTo>
                  <a:pt x="-18120" y="1183011"/>
                  <a:pt x="23969" y="972269"/>
                  <a:pt x="0" y="750248"/>
                </a:cubicBezTo>
                <a:cubicBezTo>
                  <a:pt x="-23969" y="528227"/>
                  <a:pt x="-3769" y="358360"/>
                  <a:pt x="0" y="0"/>
                </a:cubicBezTo>
                <a:close/>
              </a:path>
            </a:pathLst>
          </a:custGeom>
          <a:noFill/>
          <a:ln w="47625">
            <a:solidFill>
              <a:srgbClr val="FFFFFF">
                <a:alpha val="75000"/>
              </a:srgbClr>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7177388"/>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D9023-43FC-7742-BC97-64B3FB0D302D}"/>
              </a:ext>
            </a:extLst>
          </p:cNvPr>
          <p:cNvSpPr>
            <a:spLocks noGrp="1"/>
          </p:cNvSpPr>
          <p:nvPr>
            <p:ph type="title"/>
          </p:nvPr>
        </p:nvSpPr>
        <p:spPr/>
        <p:txBody>
          <a:bodyPr/>
          <a:lstStyle/>
          <a:p>
            <a:r>
              <a:rPr lang="en-US" dirty="0"/>
              <a:t>How can I help my child become a better reader?</a:t>
            </a:r>
          </a:p>
        </p:txBody>
      </p:sp>
      <p:sp>
        <p:nvSpPr>
          <p:cNvPr id="3" name="Rectangle 2">
            <a:extLst>
              <a:ext uri="{FF2B5EF4-FFF2-40B4-BE49-F238E27FC236}">
                <a16:creationId xmlns:a16="http://schemas.microsoft.com/office/drawing/2014/main" id="{18ECBCAE-19B5-774F-B4FB-08C957299FDE}"/>
              </a:ext>
            </a:extLst>
          </p:cNvPr>
          <p:cNvSpPr/>
          <p:nvPr/>
        </p:nvSpPr>
        <p:spPr>
          <a:xfrm>
            <a:off x="838200" y="2136338"/>
            <a:ext cx="10948988" cy="4524315"/>
          </a:xfrm>
          <a:prstGeom prst="rect">
            <a:avLst/>
          </a:prstGeom>
        </p:spPr>
        <p:txBody>
          <a:bodyPr wrap="square">
            <a:spAutoFit/>
          </a:bodyPr>
          <a:lstStyle/>
          <a:p>
            <a:r>
              <a:rPr lang="en-GB" sz="2400" dirty="0">
                <a:solidFill>
                  <a:srgbClr val="000000"/>
                </a:solidFill>
                <a:latin typeface="Roboto" panose="02000000000000000000" pitchFamily="2" charset="0"/>
              </a:rPr>
              <a:t>As with anything, performance improves with practice. Encourage your child to read at home. Create a culture of reading in your household by reading with your child, starting a home library, visiting your local library or bookstore on a regular basis, letting your child see you reading, and discussing books that each of you has read. </a:t>
            </a:r>
          </a:p>
          <a:p>
            <a:endParaRPr lang="en-GB" sz="2400" dirty="0">
              <a:solidFill>
                <a:srgbClr val="000000"/>
              </a:solidFill>
              <a:latin typeface="Roboto" panose="02000000000000000000" pitchFamily="2" charset="0"/>
            </a:endParaRPr>
          </a:p>
          <a:p>
            <a:r>
              <a:rPr lang="en-GB" sz="2400" dirty="0">
                <a:solidFill>
                  <a:srgbClr val="000000"/>
                </a:solidFill>
                <a:latin typeface="Roboto" panose="02000000000000000000" pitchFamily="2" charset="0"/>
              </a:rPr>
              <a:t>When reading with your child, stop and ask questions to be sure your child is comprehending what is read. </a:t>
            </a:r>
          </a:p>
          <a:p>
            <a:endParaRPr lang="en-GB" sz="2400" dirty="0">
              <a:solidFill>
                <a:srgbClr val="000000"/>
              </a:solidFill>
              <a:latin typeface="Roboto" panose="02000000000000000000" pitchFamily="2" charset="0"/>
            </a:endParaRPr>
          </a:p>
          <a:p>
            <a:r>
              <a:rPr lang="en-GB" sz="2400" dirty="0">
                <a:solidFill>
                  <a:srgbClr val="000000"/>
                </a:solidFill>
                <a:latin typeface="Roboto" panose="02000000000000000000" pitchFamily="2" charset="0"/>
              </a:rPr>
              <a:t>Reading with your child, no matter what the child’s age, is an important part of developing a good reader, building a lifelong love of reading and learning, and creating a loving relationship between you and your child. </a:t>
            </a:r>
            <a:endParaRPr lang="en-US" sz="2400" dirty="0"/>
          </a:p>
        </p:txBody>
      </p:sp>
    </p:spTree>
    <p:extLst>
      <p:ext uri="{BB962C8B-B14F-4D97-AF65-F5344CB8AC3E}">
        <p14:creationId xmlns:p14="http://schemas.microsoft.com/office/powerpoint/2010/main" val="3074424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32DF3D-3F59-481D-A237-77C31AD492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700CF0-95A1-BF44-9445-AF13AED8EE8E}"/>
              </a:ext>
            </a:extLst>
          </p:cNvPr>
          <p:cNvSpPr>
            <a:spLocks noGrp="1"/>
          </p:cNvSpPr>
          <p:nvPr>
            <p:ph type="title"/>
          </p:nvPr>
        </p:nvSpPr>
        <p:spPr>
          <a:xfrm>
            <a:off x="841248" y="643467"/>
            <a:ext cx="3840480" cy="5571066"/>
          </a:xfrm>
        </p:spPr>
        <p:txBody>
          <a:bodyPr vert="horz" lIns="91440" tIns="45720" rIns="91440" bIns="45720" rtlCol="0" anchor="ctr">
            <a:normAutofit/>
          </a:bodyPr>
          <a:lstStyle/>
          <a:p>
            <a:r>
              <a:rPr lang="en-US" sz="5400" kern="1200">
                <a:solidFill>
                  <a:schemeClr val="tx1"/>
                </a:solidFill>
                <a:latin typeface="+mj-lt"/>
                <a:ea typeface="+mj-ea"/>
                <a:cs typeface="+mj-cs"/>
              </a:rPr>
              <a:t>What can my child read at home?</a:t>
            </a:r>
          </a:p>
        </p:txBody>
      </p:sp>
      <p:sp>
        <p:nvSpPr>
          <p:cNvPr id="10" name="Freeform: Shape 9">
            <a:extLst>
              <a:ext uri="{FF2B5EF4-FFF2-40B4-BE49-F238E27FC236}">
                <a16:creationId xmlns:a16="http://schemas.microsoft.com/office/drawing/2014/main" id="{32F02326-30C4-4095-988F-932A425AE2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9686" y="0"/>
            <a:ext cx="7152315" cy="6858000"/>
          </a:xfrm>
          <a:custGeom>
            <a:avLst/>
            <a:gdLst>
              <a:gd name="connsiteX0" fmla="*/ 17101 w 7152315"/>
              <a:gd name="connsiteY0" fmla="*/ 0 h 6858000"/>
              <a:gd name="connsiteX1" fmla="*/ 7152315 w 7152315"/>
              <a:gd name="connsiteY1" fmla="*/ 0 h 6858000"/>
              <a:gd name="connsiteX2" fmla="*/ 7152315 w 7152315"/>
              <a:gd name="connsiteY2" fmla="*/ 6858000 h 6858000"/>
              <a:gd name="connsiteX3" fmla="*/ 15999 w 7152315"/>
              <a:gd name="connsiteY3" fmla="*/ 6858000 h 6858000"/>
              <a:gd name="connsiteX4" fmla="*/ 9729 w 7152315"/>
              <a:gd name="connsiteY4" fmla="*/ 6734157 h 6858000"/>
              <a:gd name="connsiteX5" fmla="*/ 15819 w 7152315"/>
              <a:gd name="connsiteY5" fmla="*/ 6122264 h 6858000"/>
              <a:gd name="connsiteX6" fmla="*/ 11379 w 7152315"/>
              <a:gd name="connsiteY6" fmla="*/ 5614784 h 6858000"/>
              <a:gd name="connsiteX7" fmla="*/ 20006 w 7152315"/>
              <a:gd name="connsiteY7" fmla="*/ 5204359 h 6858000"/>
              <a:gd name="connsiteX8" fmla="*/ 16962 w 7152315"/>
              <a:gd name="connsiteY8" fmla="*/ 4811696 h 6858000"/>
              <a:gd name="connsiteX9" fmla="*/ 13409 w 7152315"/>
              <a:gd name="connsiteY9" fmla="*/ 4358135 h 6858000"/>
              <a:gd name="connsiteX10" fmla="*/ 12774 w 7152315"/>
              <a:gd name="connsiteY10" fmla="*/ 4038423 h 6858000"/>
              <a:gd name="connsiteX11" fmla="*/ 10110 w 7152315"/>
              <a:gd name="connsiteY11" fmla="*/ 3630663 h 6858000"/>
              <a:gd name="connsiteX12" fmla="*/ 16581 w 7152315"/>
              <a:gd name="connsiteY12" fmla="*/ 3275427 h 6858000"/>
              <a:gd name="connsiteX13" fmla="*/ 27872 w 7152315"/>
              <a:gd name="connsiteY13" fmla="*/ 2871219 h 6858000"/>
              <a:gd name="connsiteX14" fmla="*/ 17596 w 7152315"/>
              <a:gd name="connsiteY14" fmla="*/ 2235600 h 6858000"/>
              <a:gd name="connsiteX15" fmla="*/ 14170 w 7152315"/>
              <a:gd name="connsiteY15" fmla="*/ 1894827 h 6858000"/>
              <a:gd name="connsiteX16" fmla="*/ 11632 w 7152315"/>
              <a:gd name="connsiteY16" fmla="*/ 1603026 h 6858000"/>
              <a:gd name="connsiteX17" fmla="*/ 14551 w 7152315"/>
              <a:gd name="connsiteY17" fmla="*/ 1307799 h 6858000"/>
              <a:gd name="connsiteX18" fmla="*/ 14551 w 7152315"/>
              <a:gd name="connsiteY18" fmla="*/ 887733 h 6858000"/>
              <a:gd name="connsiteX19" fmla="*/ 849 w 7152315"/>
              <a:gd name="connsiteY19" fmla="*/ 349169 h 6858000"/>
              <a:gd name="connsiteX20" fmla="*/ 1404 w 7152315"/>
              <a:gd name="connsiteY20" fmla="*/ 1605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52315" h="6858000">
                <a:moveTo>
                  <a:pt x="17101" y="0"/>
                </a:moveTo>
                <a:lnTo>
                  <a:pt x="7152315" y="0"/>
                </a:lnTo>
                <a:lnTo>
                  <a:pt x="7152315" y="6858000"/>
                </a:lnTo>
                <a:lnTo>
                  <a:pt x="15999" y="6858000"/>
                </a:lnTo>
                <a:lnTo>
                  <a:pt x="9729" y="6734157"/>
                </a:lnTo>
                <a:cubicBezTo>
                  <a:pt x="5924" y="6530150"/>
                  <a:pt x="12521" y="6326271"/>
                  <a:pt x="15819" y="6122264"/>
                </a:cubicBezTo>
                <a:cubicBezTo>
                  <a:pt x="18484" y="5952766"/>
                  <a:pt x="-1689" y="5783013"/>
                  <a:pt x="11379" y="5614784"/>
                </a:cubicBezTo>
                <a:cubicBezTo>
                  <a:pt x="22112" y="5478259"/>
                  <a:pt x="24992" y="5341214"/>
                  <a:pt x="20006" y="5204359"/>
                </a:cubicBezTo>
                <a:cubicBezTo>
                  <a:pt x="14932" y="5073429"/>
                  <a:pt x="13917" y="4942537"/>
                  <a:pt x="16962" y="4811696"/>
                </a:cubicBezTo>
                <a:cubicBezTo>
                  <a:pt x="20640" y="4660467"/>
                  <a:pt x="16962" y="4509238"/>
                  <a:pt x="13409" y="4358135"/>
                </a:cubicBezTo>
                <a:cubicBezTo>
                  <a:pt x="10872" y="4251565"/>
                  <a:pt x="10998" y="4144994"/>
                  <a:pt x="12774" y="4038423"/>
                </a:cubicBezTo>
                <a:cubicBezTo>
                  <a:pt x="15185" y="3902545"/>
                  <a:pt x="19879" y="3766540"/>
                  <a:pt x="10110" y="3630663"/>
                </a:cubicBezTo>
                <a:cubicBezTo>
                  <a:pt x="1178" y="3512306"/>
                  <a:pt x="3347" y="3393378"/>
                  <a:pt x="16581" y="3275427"/>
                </a:cubicBezTo>
                <a:cubicBezTo>
                  <a:pt x="33403" y="3141377"/>
                  <a:pt x="37183" y="3006006"/>
                  <a:pt x="27872" y="2871219"/>
                </a:cubicBezTo>
                <a:cubicBezTo>
                  <a:pt x="11315" y="2659765"/>
                  <a:pt x="7890" y="2447486"/>
                  <a:pt x="17596" y="2235600"/>
                </a:cubicBezTo>
                <a:cubicBezTo>
                  <a:pt x="22797" y="2122038"/>
                  <a:pt x="21655" y="2008261"/>
                  <a:pt x="14170" y="1894827"/>
                </a:cubicBezTo>
                <a:cubicBezTo>
                  <a:pt x="8144" y="1797670"/>
                  <a:pt x="7294" y="1700272"/>
                  <a:pt x="11632" y="1603026"/>
                </a:cubicBezTo>
                <a:cubicBezTo>
                  <a:pt x="15566" y="1504575"/>
                  <a:pt x="17215" y="1406124"/>
                  <a:pt x="14551" y="1307799"/>
                </a:cubicBezTo>
                <a:cubicBezTo>
                  <a:pt x="10872" y="1168242"/>
                  <a:pt x="10110" y="1027798"/>
                  <a:pt x="14551" y="887733"/>
                </a:cubicBezTo>
                <a:cubicBezTo>
                  <a:pt x="20894" y="708085"/>
                  <a:pt x="3132" y="528817"/>
                  <a:pt x="849" y="349169"/>
                </a:cubicBezTo>
                <a:cubicBezTo>
                  <a:pt x="24" y="286241"/>
                  <a:pt x="-769" y="223346"/>
                  <a:pt x="1404" y="1605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ctangle 2">
            <a:extLst>
              <a:ext uri="{FF2B5EF4-FFF2-40B4-BE49-F238E27FC236}">
                <a16:creationId xmlns:a16="http://schemas.microsoft.com/office/drawing/2014/main" id="{E0FF079C-CA34-A24D-8330-3A8EEDB73D98}"/>
              </a:ext>
            </a:extLst>
          </p:cNvPr>
          <p:cNvSpPr/>
          <p:nvPr/>
        </p:nvSpPr>
        <p:spPr>
          <a:xfrm>
            <a:off x="5568696" y="643467"/>
            <a:ext cx="6432804" cy="5571066"/>
          </a:xfrm>
          <a:prstGeom prst="rect">
            <a:avLst/>
          </a:prstGeom>
        </p:spPr>
        <p:txBody>
          <a:bodyPr vert="horz" lIns="91440" tIns="45720" rIns="91440" bIns="45720" rtlCol="0" anchor="ctr">
            <a:normAutofit fontScale="92500"/>
          </a:bodyPr>
          <a:lstStyle/>
          <a:p>
            <a:pPr indent="-228600">
              <a:lnSpc>
                <a:spcPct val="90000"/>
              </a:lnSpc>
              <a:spcAft>
                <a:spcPts val="600"/>
              </a:spcAft>
              <a:buFont typeface="Arial" panose="020B0604020202020204" pitchFamily="34" charset="0"/>
              <a:buChar char="•"/>
            </a:pPr>
            <a:endParaRPr lang="en-US" sz="2200" dirty="0">
              <a:solidFill>
                <a:srgbClr val="FFFFFF"/>
              </a:solidFill>
            </a:endParaRPr>
          </a:p>
          <a:p>
            <a:pPr indent="-228600">
              <a:lnSpc>
                <a:spcPct val="90000"/>
              </a:lnSpc>
              <a:spcAft>
                <a:spcPts val="600"/>
              </a:spcAft>
              <a:buFont typeface="Arial" panose="020B0604020202020204" pitchFamily="34" charset="0"/>
              <a:buChar char="•"/>
            </a:pPr>
            <a:r>
              <a:rPr lang="en-US" sz="3200" dirty="0">
                <a:solidFill>
                  <a:srgbClr val="FFFFFF"/>
                </a:solidFill>
              </a:rPr>
              <a:t>Children should be encouraged to read as widely as possible. It is fine if children want to read other books outside of their Accelerated Reader Book.</a:t>
            </a:r>
          </a:p>
          <a:p>
            <a:pPr indent="-228600">
              <a:lnSpc>
                <a:spcPct val="90000"/>
              </a:lnSpc>
              <a:spcAft>
                <a:spcPts val="600"/>
              </a:spcAft>
              <a:buFont typeface="Arial" panose="020B0604020202020204" pitchFamily="34" charset="0"/>
              <a:buChar char="•"/>
            </a:pPr>
            <a:endParaRPr lang="en-US" sz="3200" dirty="0">
              <a:solidFill>
                <a:srgbClr val="FFFFFF"/>
              </a:solidFill>
            </a:endParaRPr>
          </a:p>
          <a:p>
            <a:pPr indent="-228600">
              <a:lnSpc>
                <a:spcPct val="90000"/>
              </a:lnSpc>
              <a:spcAft>
                <a:spcPts val="600"/>
              </a:spcAft>
              <a:buFont typeface="Arial" panose="020B0604020202020204" pitchFamily="34" charset="0"/>
              <a:buChar char="•"/>
            </a:pPr>
            <a:r>
              <a:rPr lang="en-US" sz="3200" dirty="0">
                <a:solidFill>
                  <a:srgbClr val="FFFFFF"/>
                </a:solidFill>
              </a:rPr>
              <a:t>You can visit </a:t>
            </a:r>
            <a:r>
              <a:rPr lang="en-US" sz="3200" dirty="0">
                <a:solidFill>
                  <a:srgbClr val="FFFFFF"/>
                </a:solidFill>
                <a:hlinkClick r:id="rId2"/>
              </a:rPr>
              <a:t>arbookfind.com</a:t>
            </a:r>
            <a:r>
              <a:rPr lang="en-US" sz="3200" dirty="0">
                <a:solidFill>
                  <a:srgbClr val="FFFFFF"/>
                </a:solidFill>
              </a:rPr>
              <a:t> and click on Advanced Search to find books in your child's ZPD. If you are reading with or to your child at night feel free to read above or outside of their ZPD. The most important thing is children should enjoy their reading!!</a:t>
            </a:r>
          </a:p>
        </p:txBody>
      </p:sp>
    </p:spTree>
    <p:extLst>
      <p:ext uri="{BB962C8B-B14F-4D97-AF65-F5344CB8AC3E}">
        <p14:creationId xmlns:p14="http://schemas.microsoft.com/office/powerpoint/2010/main" val="192476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32DF3D-3F59-481D-A237-77C31AD492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CA4B7E-3B53-3E49-938B-B8C3E9BC577B}"/>
              </a:ext>
            </a:extLst>
          </p:cNvPr>
          <p:cNvSpPr>
            <a:spLocks noGrp="1"/>
          </p:cNvSpPr>
          <p:nvPr>
            <p:ph type="title"/>
          </p:nvPr>
        </p:nvSpPr>
        <p:spPr>
          <a:xfrm>
            <a:off x="841248" y="643467"/>
            <a:ext cx="3840480" cy="5571066"/>
          </a:xfrm>
        </p:spPr>
        <p:txBody>
          <a:bodyPr vert="horz" lIns="91440" tIns="45720" rIns="91440" bIns="45720" rtlCol="0" anchor="ctr">
            <a:normAutofit/>
          </a:bodyPr>
          <a:lstStyle/>
          <a:p>
            <a:r>
              <a:rPr lang="en-US" sz="5400" kern="1200">
                <a:solidFill>
                  <a:schemeClr val="tx1"/>
                </a:solidFill>
                <a:latin typeface="+mj-lt"/>
                <a:ea typeface="+mj-ea"/>
                <a:cs typeface="+mj-cs"/>
              </a:rPr>
              <a:t>What if my child doesn’t like reading?</a:t>
            </a:r>
          </a:p>
        </p:txBody>
      </p:sp>
      <p:sp>
        <p:nvSpPr>
          <p:cNvPr id="10" name="Freeform: Shape 9">
            <a:extLst>
              <a:ext uri="{FF2B5EF4-FFF2-40B4-BE49-F238E27FC236}">
                <a16:creationId xmlns:a16="http://schemas.microsoft.com/office/drawing/2014/main" id="{32F02326-30C4-4095-988F-932A425AE2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9686" y="0"/>
            <a:ext cx="7152315" cy="6858000"/>
          </a:xfrm>
          <a:custGeom>
            <a:avLst/>
            <a:gdLst>
              <a:gd name="connsiteX0" fmla="*/ 17101 w 7152315"/>
              <a:gd name="connsiteY0" fmla="*/ 0 h 6858000"/>
              <a:gd name="connsiteX1" fmla="*/ 7152315 w 7152315"/>
              <a:gd name="connsiteY1" fmla="*/ 0 h 6858000"/>
              <a:gd name="connsiteX2" fmla="*/ 7152315 w 7152315"/>
              <a:gd name="connsiteY2" fmla="*/ 6858000 h 6858000"/>
              <a:gd name="connsiteX3" fmla="*/ 15999 w 7152315"/>
              <a:gd name="connsiteY3" fmla="*/ 6858000 h 6858000"/>
              <a:gd name="connsiteX4" fmla="*/ 9729 w 7152315"/>
              <a:gd name="connsiteY4" fmla="*/ 6734157 h 6858000"/>
              <a:gd name="connsiteX5" fmla="*/ 15819 w 7152315"/>
              <a:gd name="connsiteY5" fmla="*/ 6122264 h 6858000"/>
              <a:gd name="connsiteX6" fmla="*/ 11379 w 7152315"/>
              <a:gd name="connsiteY6" fmla="*/ 5614784 h 6858000"/>
              <a:gd name="connsiteX7" fmla="*/ 20006 w 7152315"/>
              <a:gd name="connsiteY7" fmla="*/ 5204359 h 6858000"/>
              <a:gd name="connsiteX8" fmla="*/ 16962 w 7152315"/>
              <a:gd name="connsiteY8" fmla="*/ 4811696 h 6858000"/>
              <a:gd name="connsiteX9" fmla="*/ 13409 w 7152315"/>
              <a:gd name="connsiteY9" fmla="*/ 4358135 h 6858000"/>
              <a:gd name="connsiteX10" fmla="*/ 12774 w 7152315"/>
              <a:gd name="connsiteY10" fmla="*/ 4038423 h 6858000"/>
              <a:gd name="connsiteX11" fmla="*/ 10110 w 7152315"/>
              <a:gd name="connsiteY11" fmla="*/ 3630663 h 6858000"/>
              <a:gd name="connsiteX12" fmla="*/ 16581 w 7152315"/>
              <a:gd name="connsiteY12" fmla="*/ 3275427 h 6858000"/>
              <a:gd name="connsiteX13" fmla="*/ 27872 w 7152315"/>
              <a:gd name="connsiteY13" fmla="*/ 2871219 h 6858000"/>
              <a:gd name="connsiteX14" fmla="*/ 17596 w 7152315"/>
              <a:gd name="connsiteY14" fmla="*/ 2235600 h 6858000"/>
              <a:gd name="connsiteX15" fmla="*/ 14170 w 7152315"/>
              <a:gd name="connsiteY15" fmla="*/ 1894827 h 6858000"/>
              <a:gd name="connsiteX16" fmla="*/ 11632 w 7152315"/>
              <a:gd name="connsiteY16" fmla="*/ 1603026 h 6858000"/>
              <a:gd name="connsiteX17" fmla="*/ 14551 w 7152315"/>
              <a:gd name="connsiteY17" fmla="*/ 1307799 h 6858000"/>
              <a:gd name="connsiteX18" fmla="*/ 14551 w 7152315"/>
              <a:gd name="connsiteY18" fmla="*/ 887733 h 6858000"/>
              <a:gd name="connsiteX19" fmla="*/ 849 w 7152315"/>
              <a:gd name="connsiteY19" fmla="*/ 349169 h 6858000"/>
              <a:gd name="connsiteX20" fmla="*/ 1404 w 7152315"/>
              <a:gd name="connsiteY20" fmla="*/ 1605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52315" h="6858000">
                <a:moveTo>
                  <a:pt x="17101" y="0"/>
                </a:moveTo>
                <a:lnTo>
                  <a:pt x="7152315" y="0"/>
                </a:lnTo>
                <a:lnTo>
                  <a:pt x="7152315" y="6858000"/>
                </a:lnTo>
                <a:lnTo>
                  <a:pt x="15999" y="6858000"/>
                </a:lnTo>
                <a:lnTo>
                  <a:pt x="9729" y="6734157"/>
                </a:lnTo>
                <a:cubicBezTo>
                  <a:pt x="5924" y="6530150"/>
                  <a:pt x="12521" y="6326271"/>
                  <a:pt x="15819" y="6122264"/>
                </a:cubicBezTo>
                <a:cubicBezTo>
                  <a:pt x="18484" y="5952766"/>
                  <a:pt x="-1689" y="5783013"/>
                  <a:pt x="11379" y="5614784"/>
                </a:cubicBezTo>
                <a:cubicBezTo>
                  <a:pt x="22112" y="5478259"/>
                  <a:pt x="24992" y="5341214"/>
                  <a:pt x="20006" y="5204359"/>
                </a:cubicBezTo>
                <a:cubicBezTo>
                  <a:pt x="14932" y="5073429"/>
                  <a:pt x="13917" y="4942537"/>
                  <a:pt x="16962" y="4811696"/>
                </a:cubicBezTo>
                <a:cubicBezTo>
                  <a:pt x="20640" y="4660467"/>
                  <a:pt x="16962" y="4509238"/>
                  <a:pt x="13409" y="4358135"/>
                </a:cubicBezTo>
                <a:cubicBezTo>
                  <a:pt x="10872" y="4251565"/>
                  <a:pt x="10998" y="4144994"/>
                  <a:pt x="12774" y="4038423"/>
                </a:cubicBezTo>
                <a:cubicBezTo>
                  <a:pt x="15185" y="3902545"/>
                  <a:pt x="19879" y="3766540"/>
                  <a:pt x="10110" y="3630663"/>
                </a:cubicBezTo>
                <a:cubicBezTo>
                  <a:pt x="1178" y="3512306"/>
                  <a:pt x="3347" y="3393378"/>
                  <a:pt x="16581" y="3275427"/>
                </a:cubicBezTo>
                <a:cubicBezTo>
                  <a:pt x="33403" y="3141377"/>
                  <a:pt x="37183" y="3006006"/>
                  <a:pt x="27872" y="2871219"/>
                </a:cubicBezTo>
                <a:cubicBezTo>
                  <a:pt x="11315" y="2659765"/>
                  <a:pt x="7890" y="2447486"/>
                  <a:pt x="17596" y="2235600"/>
                </a:cubicBezTo>
                <a:cubicBezTo>
                  <a:pt x="22797" y="2122038"/>
                  <a:pt x="21655" y="2008261"/>
                  <a:pt x="14170" y="1894827"/>
                </a:cubicBezTo>
                <a:cubicBezTo>
                  <a:pt x="8144" y="1797670"/>
                  <a:pt x="7294" y="1700272"/>
                  <a:pt x="11632" y="1603026"/>
                </a:cubicBezTo>
                <a:cubicBezTo>
                  <a:pt x="15566" y="1504575"/>
                  <a:pt x="17215" y="1406124"/>
                  <a:pt x="14551" y="1307799"/>
                </a:cubicBezTo>
                <a:cubicBezTo>
                  <a:pt x="10872" y="1168242"/>
                  <a:pt x="10110" y="1027798"/>
                  <a:pt x="14551" y="887733"/>
                </a:cubicBezTo>
                <a:cubicBezTo>
                  <a:pt x="20894" y="708085"/>
                  <a:pt x="3132" y="528817"/>
                  <a:pt x="849" y="349169"/>
                </a:cubicBezTo>
                <a:cubicBezTo>
                  <a:pt x="24" y="286241"/>
                  <a:pt x="-769" y="223346"/>
                  <a:pt x="1404" y="1605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Rectangle 2">
            <a:extLst>
              <a:ext uri="{FF2B5EF4-FFF2-40B4-BE49-F238E27FC236}">
                <a16:creationId xmlns:a16="http://schemas.microsoft.com/office/drawing/2014/main" id="{5323BDE2-17A7-9D4D-851C-F965089F89BB}"/>
              </a:ext>
            </a:extLst>
          </p:cNvPr>
          <p:cNvSpPr/>
          <p:nvPr/>
        </p:nvSpPr>
        <p:spPr>
          <a:xfrm>
            <a:off x="5568696" y="643467"/>
            <a:ext cx="6432804" cy="5571066"/>
          </a:xfrm>
          <a:prstGeom prst="rect">
            <a:avLst/>
          </a:prstGeom>
        </p:spPr>
        <p:txBody>
          <a:bodyPr vert="horz" wrap="square" lIns="91440" tIns="45720" rIns="91440" bIns="45720" rtlCol="0" anchor="ctr">
            <a:normAutofit/>
          </a:bodyPr>
          <a:lstStyle/>
          <a:p>
            <a:pPr>
              <a:lnSpc>
                <a:spcPct val="90000"/>
              </a:lnSpc>
              <a:spcAft>
                <a:spcPts val="600"/>
              </a:spcAft>
            </a:pPr>
            <a:r>
              <a:rPr lang="en-US" sz="2800" dirty="0">
                <a:solidFill>
                  <a:srgbClr val="FFFFFF"/>
                </a:solidFill>
              </a:rPr>
              <a:t>Using Accelerated Reader, your child will choose the books he wants to read. The teacher will make certain the book is at the right level so that after completing the book, your child should do well on the Accelerated Reader Reading Practice Quiz.</a:t>
            </a:r>
          </a:p>
          <a:p>
            <a:pPr>
              <a:lnSpc>
                <a:spcPct val="90000"/>
              </a:lnSpc>
              <a:spcAft>
                <a:spcPts val="600"/>
              </a:spcAft>
            </a:pPr>
            <a:endParaRPr lang="en-US" sz="2800" dirty="0">
              <a:solidFill>
                <a:srgbClr val="FFFFFF"/>
              </a:solidFill>
            </a:endParaRPr>
          </a:p>
          <a:p>
            <a:pPr>
              <a:lnSpc>
                <a:spcPct val="90000"/>
              </a:lnSpc>
              <a:spcAft>
                <a:spcPts val="600"/>
              </a:spcAft>
            </a:pPr>
            <a:r>
              <a:rPr lang="en-US" sz="2800" dirty="0">
                <a:solidFill>
                  <a:srgbClr val="FFFFFF"/>
                </a:solidFill>
              </a:rPr>
              <a:t> Success on the quiz will encourage your child to read more. With guidance from the teacher, and success, even students who say they don’t like reading will develop a love of reading.</a:t>
            </a:r>
          </a:p>
        </p:txBody>
      </p:sp>
    </p:spTree>
    <p:extLst>
      <p:ext uri="{BB962C8B-B14F-4D97-AF65-F5344CB8AC3E}">
        <p14:creationId xmlns:p14="http://schemas.microsoft.com/office/powerpoint/2010/main" val="3411938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EC9CE9-11B0-494B-9F46-083CA1C77FF5}"/>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dirty="0"/>
              <a:t>Any other questions?</a:t>
            </a:r>
          </a:p>
        </p:txBody>
      </p:sp>
      <p:sp>
        <p:nvSpPr>
          <p:cNvPr id="1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Question mark on green pastel background">
            <a:extLst>
              <a:ext uri="{FF2B5EF4-FFF2-40B4-BE49-F238E27FC236}">
                <a16:creationId xmlns:a16="http://schemas.microsoft.com/office/drawing/2014/main" id="{D5A51080-E54D-4107-9388-D49F664ABFF2}"/>
              </a:ext>
            </a:extLst>
          </p:cNvPr>
          <p:cNvPicPr>
            <a:picLocks noChangeAspect="1"/>
          </p:cNvPicPr>
          <p:nvPr/>
        </p:nvPicPr>
        <p:blipFill rotWithShape="1">
          <a:blip r:embed="rId2"/>
          <a:srcRect l="2477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85794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9003C9-F684-C64F-A6F7-31E3A3439FD1}"/>
              </a:ext>
            </a:extLst>
          </p:cNvPr>
          <p:cNvSpPr>
            <a:spLocks noGrp="1"/>
          </p:cNvSpPr>
          <p:nvPr>
            <p:ph type="title"/>
          </p:nvPr>
        </p:nvSpPr>
        <p:spPr>
          <a:xfrm>
            <a:off x="470788" y="144301"/>
            <a:ext cx="4368602" cy="1956841"/>
          </a:xfrm>
        </p:spPr>
        <p:txBody>
          <a:bodyPr vert="horz" lIns="91440" tIns="45720" rIns="91440" bIns="45720" rtlCol="0" anchor="b">
            <a:normAutofit/>
          </a:bodyPr>
          <a:lstStyle/>
          <a:p>
            <a:r>
              <a:rPr lang="en-US" sz="5400" dirty="0"/>
              <a:t>What we want to achieve.</a:t>
            </a:r>
          </a:p>
        </p:txBody>
      </p:sp>
      <p:sp>
        <p:nvSpPr>
          <p:cNvPr id="13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35959DB-6B8D-1242-AB3F-CB0123A0B73D}"/>
              </a:ext>
            </a:extLst>
          </p:cNvPr>
          <p:cNvSpPr txBox="1"/>
          <p:nvPr/>
        </p:nvSpPr>
        <p:spPr>
          <a:xfrm>
            <a:off x="285750" y="2872899"/>
            <a:ext cx="5495215" cy="3840800"/>
          </a:xfrm>
          <a:prstGeom prst="rect">
            <a:avLst/>
          </a:prstGeom>
        </p:spPr>
        <p:txBody>
          <a:bodyPr vert="horz" lIns="91440" tIns="45720" rIns="91440" bIns="45720" rtlCol="0">
            <a:normAutofit fontScale="92500"/>
          </a:bodyPr>
          <a:lstStyle/>
          <a:p>
            <a:pPr marL="285750" indent="-228600">
              <a:lnSpc>
                <a:spcPct val="90000"/>
              </a:lnSpc>
              <a:spcAft>
                <a:spcPts val="600"/>
              </a:spcAft>
              <a:buFont typeface="Arial" panose="020B0604020202020204" pitchFamily="34" charset="0"/>
              <a:buChar char="•"/>
            </a:pPr>
            <a:r>
              <a:rPr lang="en-US" sz="2400" dirty="0"/>
              <a:t>Children who love to read and are inspired to become lifelong readers</a:t>
            </a:r>
          </a:p>
          <a:p>
            <a:pPr marL="285750" indent="-228600">
              <a:lnSpc>
                <a:spcPct val="90000"/>
              </a:lnSpc>
              <a:spcAft>
                <a:spcPts val="600"/>
              </a:spcAft>
              <a:buFont typeface="Arial" panose="020B0604020202020204" pitchFamily="34" charset="0"/>
              <a:buChar char="•"/>
            </a:pPr>
            <a:r>
              <a:rPr lang="en-US" sz="2400" dirty="0"/>
              <a:t>Children who can read accurately and fluently and with understanding</a:t>
            </a:r>
          </a:p>
          <a:p>
            <a:pPr marL="285750" indent="-228600">
              <a:lnSpc>
                <a:spcPct val="90000"/>
              </a:lnSpc>
              <a:spcAft>
                <a:spcPts val="600"/>
              </a:spcAft>
              <a:buFont typeface="Arial" panose="020B0604020202020204" pitchFamily="34" charset="0"/>
              <a:buChar char="•"/>
            </a:pPr>
            <a:r>
              <a:rPr lang="en-US" sz="2400" dirty="0"/>
              <a:t>Children who can read with expression, clarity and confidence</a:t>
            </a:r>
          </a:p>
          <a:p>
            <a:pPr marL="285750" indent="-228600">
              <a:lnSpc>
                <a:spcPct val="90000"/>
              </a:lnSpc>
              <a:spcAft>
                <a:spcPts val="600"/>
              </a:spcAft>
              <a:buFont typeface="Arial" panose="020B0604020202020204" pitchFamily="34" charset="0"/>
              <a:buChar char="•"/>
            </a:pPr>
            <a:r>
              <a:rPr lang="en-US" sz="2400" dirty="0"/>
              <a:t>Children who can read fluently in any subject ready for their secondary education</a:t>
            </a:r>
          </a:p>
          <a:p>
            <a:pPr marL="285750" indent="-228600">
              <a:lnSpc>
                <a:spcPct val="90000"/>
              </a:lnSpc>
              <a:spcAft>
                <a:spcPts val="600"/>
              </a:spcAft>
              <a:buFont typeface="Arial" panose="020B0604020202020204" pitchFamily="34" charset="0"/>
              <a:buChar char="•"/>
            </a:pPr>
            <a:r>
              <a:rPr lang="en-US" sz="2400" dirty="0"/>
              <a:t>Children who develop a deeper level of emotional intelligence and empathy through reading widely</a:t>
            </a:r>
          </a:p>
          <a:p>
            <a:pPr marL="285750" indent="-228600">
              <a:lnSpc>
                <a:spcPct val="90000"/>
              </a:lnSpc>
              <a:spcAft>
                <a:spcPts val="600"/>
              </a:spcAft>
              <a:buFont typeface="Arial" panose="020B0604020202020204" pitchFamily="34" charset="0"/>
              <a:buChar char="•"/>
            </a:pPr>
            <a:endParaRPr lang="en-US" sz="1700" dirty="0"/>
          </a:p>
        </p:txBody>
      </p:sp>
      <p:pic>
        <p:nvPicPr>
          <p:cNvPr id="3076" name="Picture 4" descr="Reading aloud to children: 7 steps to making it magical - OU News">
            <a:extLst>
              <a:ext uri="{FF2B5EF4-FFF2-40B4-BE49-F238E27FC236}">
                <a16:creationId xmlns:a16="http://schemas.microsoft.com/office/drawing/2014/main" id="{9081F3F7-135C-4C44-A2D4-85E8126CC0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35" r="14330" b="-1"/>
          <a:stretch/>
        </p:blipFill>
        <p:spPr bwMode="auto">
          <a:xfrm>
            <a:off x="5780965" y="-27464"/>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162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12B78A-F2FB-DF4C-89FC-3932FA5BAA54}"/>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Reading at Lanchester EP</a:t>
            </a:r>
          </a:p>
        </p:txBody>
      </p:sp>
      <p:pic>
        <p:nvPicPr>
          <p:cNvPr id="4098" name="Picture 2" descr="World Book Day: The Entertainer launches the Big Book Rehoming campaign  with The Salvation Army | ToyNews">
            <a:extLst>
              <a:ext uri="{FF2B5EF4-FFF2-40B4-BE49-F238E27FC236}">
                <a16:creationId xmlns:a16="http://schemas.microsoft.com/office/drawing/2014/main" id="{FEE3E258-E0D4-3240-AEC9-EA33F0F01B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032" r="27412"/>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3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7EB0863-5B67-9A4B-A69C-0BEA192E8E28}"/>
              </a:ext>
            </a:extLst>
          </p:cNvPr>
          <p:cNvSpPr txBox="1"/>
          <p:nvPr/>
        </p:nvSpPr>
        <p:spPr>
          <a:xfrm>
            <a:off x="4849792" y="2706624"/>
            <a:ext cx="6699080" cy="3483864"/>
          </a:xfrm>
          <a:prstGeom prst="rect">
            <a:avLst/>
          </a:prstGeom>
        </p:spPr>
        <p:txBody>
          <a:bodyPr vert="horz" lIns="91440" tIns="45720" rIns="91440" bIns="45720" rtlCol="0">
            <a:normAutofit fontScale="92500"/>
          </a:bodyPr>
          <a:lstStyle/>
          <a:p>
            <a:pPr indent="-228600">
              <a:lnSpc>
                <a:spcPct val="90000"/>
              </a:lnSpc>
              <a:spcAft>
                <a:spcPts val="600"/>
              </a:spcAft>
              <a:buFont typeface="Arial" panose="020B0604020202020204" pitchFamily="34" charset="0"/>
              <a:buChar char="•"/>
            </a:pPr>
            <a:r>
              <a:rPr lang="en-US" sz="2200" dirty="0"/>
              <a:t>A new systematic phonics scheme – Sounds Write</a:t>
            </a:r>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r>
              <a:rPr lang="en-US" sz="2200" dirty="0"/>
              <a:t>A new approach to Home School Reading – Accelerated reader</a:t>
            </a:r>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r>
              <a:rPr lang="en-US" sz="2200" dirty="0"/>
              <a:t>Sets of carefully selected class readers which will inspire children to read and deal with a range of current issues</a:t>
            </a:r>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r>
              <a:rPr lang="en-US" sz="2200" dirty="0"/>
              <a:t>High quality and engaging texts to support the teaching of the wider curriculum</a:t>
            </a:r>
          </a:p>
          <a:p>
            <a:pPr indent="-228600">
              <a:lnSpc>
                <a:spcPct val="90000"/>
              </a:lnSpc>
              <a:spcAft>
                <a:spcPts val="600"/>
              </a:spcAft>
              <a:buFont typeface="Arial" panose="020B0604020202020204" pitchFamily="34" charset="0"/>
              <a:buChar char="•"/>
            </a:pPr>
            <a:endParaRPr lang="en-US" sz="2200" dirty="0"/>
          </a:p>
          <a:p>
            <a:pPr indent="-228600">
              <a:lnSpc>
                <a:spcPct val="90000"/>
              </a:lnSpc>
              <a:spcAft>
                <a:spcPts val="600"/>
              </a:spcAft>
              <a:buFont typeface="Arial" panose="020B0604020202020204" pitchFamily="34" charset="0"/>
              <a:buChar char="•"/>
            </a:pPr>
            <a:endParaRPr lang="en-US" sz="2200" dirty="0"/>
          </a:p>
        </p:txBody>
      </p:sp>
    </p:spTree>
    <p:extLst>
      <p:ext uri="{BB962C8B-B14F-4D97-AF65-F5344CB8AC3E}">
        <p14:creationId xmlns:p14="http://schemas.microsoft.com/office/powerpoint/2010/main" val="1744040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A44CEE-F36D-104B-877E-39E8456E8B3D}"/>
              </a:ext>
            </a:extLst>
          </p:cNvPr>
          <p:cNvSpPr>
            <a:spLocks noGrp="1"/>
          </p:cNvSpPr>
          <p:nvPr>
            <p:ph type="title"/>
          </p:nvPr>
        </p:nvSpPr>
        <p:spPr>
          <a:xfrm>
            <a:off x="643467" y="321734"/>
            <a:ext cx="10905066" cy="1135737"/>
          </a:xfrm>
        </p:spPr>
        <p:txBody>
          <a:bodyPr>
            <a:normAutofit/>
          </a:bodyPr>
          <a:lstStyle/>
          <a:p>
            <a:r>
              <a:rPr lang="en-US" sz="4800" b="1" dirty="0"/>
              <a:t>Why Accelerated Reader?</a:t>
            </a:r>
          </a:p>
        </p:txBody>
      </p:sp>
      <p:sp>
        <p:nvSpPr>
          <p:cNvPr id="19" name="Rectangle 18">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2">
            <a:extLst>
              <a:ext uri="{FF2B5EF4-FFF2-40B4-BE49-F238E27FC236}">
                <a16:creationId xmlns:a16="http://schemas.microsoft.com/office/drawing/2014/main" id="{375C3DD8-8046-41B1-98DE-02EFC65A8997}"/>
              </a:ext>
            </a:extLst>
          </p:cNvPr>
          <p:cNvGraphicFramePr>
            <a:graphicFrameLocks noGrp="1"/>
          </p:cNvGraphicFramePr>
          <p:nvPr>
            <p:ph idx="1"/>
            <p:extLst>
              <p:ext uri="{D42A27DB-BD31-4B8C-83A1-F6EECF244321}">
                <p14:modId xmlns:p14="http://schemas.microsoft.com/office/powerpoint/2010/main" val="2666503068"/>
              </p:ext>
            </p:extLst>
          </p:nvPr>
        </p:nvGraphicFramePr>
        <p:xfrm>
          <a:off x="643467" y="1782981"/>
          <a:ext cx="10905066" cy="4393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0504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DF4269-9DB1-364A-A0A1-EC4F478E2251}"/>
              </a:ext>
            </a:extLst>
          </p:cNvPr>
          <p:cNvSpPr txBox="1"/>
          <p:nvPr/>
        </p:nvSpPr>
        <p:spPr>
          <a:xfrm>
            <a:off x="601883" y="532435"/>
            <a:ext cx="10278319" cy="5473165"/>
          </a:xfrm>
          <a:prstGeom prst="rect">
            <a:avLst/>
          </a:prstGeom>
          <a:noFill/>
        </p:spPr>
        <p:txBody>
          <a:bodyPr wrap="square" rtlCol="0">
            <a:spAutoFit/>
          </a:bodyPr>
          <a:lstStyle/>
          <a:p>
            <a:r>
              <a:rPr lang="en-US" sz="3200" b="1" dirty="0"/>
              <a:t>What is Accelerated Reader?</a:t>
            </a:r>
          </a:p>
          <a:p>
            <a:endParaRPr lang="en-US" sz="2800" dirty="0"/>
          </a:p>
          <a:p>
            <a:pPr marL="342900" indent="-342900">
              <a:lnSpc>
                <a:spcPct val="150000"/>
              </a:lnSpc>
              <a:buFont typeface="Arial" panose="020B0604020202020204" pitchFamily="34" charset="0"/>
              <a:buChar char="•"/>
            </a:pPr>
            <a:r>
              <a:rPr lang="en-US" sz="2800" dirty="0"/>
              <a:t>A computer program that helps teachers manage and monitor children’s independent reading practice</a:t>
            </a:r>
          </a:p>
          <a:p>
            <a:pPr marL="342900" indent="-342900">
              <a:lnSpc>
                <a:spcPct val="150000"/>
              </a:lnSpc>
              <a:buFont typeface="Arial" panose="020B0604020202020204" pitchFamily="34" charset="0"/>
              <a:buChar char="•"/>
            </a:pPr>
            <a:r>
              <a:rPr lang="en-US" sz="2800" dirty="0"/>
              <a:t>After children have read a book they complete a computer quiz which assesses how well they have understood the book.</a:t>
            </a:r>
          </a:p>
          <a:p>
            <a:pPr marL="342900" indent="-342900">
              <a:lnSpc>
                <a:spcPct val="150000"/>
              </a:lnSpc>
              <a:buFont typeface="Arial" panose="020B0604020202020204" pitchFamily="34" charset="0"/>
              <a:buChar char="•"/>
            </a:pPr>
            <a:r>
              <a:rPr lang="en-US" sz="2800" dirty="0"/>
              <a:t>Children earn points for completing quizzes</a:t>
            </a:r>
          </a:p>
          <a:p>
            <a:pPr marL="342900" indent="-342900">
              <a:lnSpc>
                <a:spcPct val="150000"/>
              </a:lnSpc>
              <a:buFont typeface="Arial" panose="020B0604020202020204" pitchFamily="34" charset="0"/>
              <a:buChar char="•"/>
            </a:pPr>
            <a:r>
              <a:rPr lang="en-US" sz="2800" dirty="0"/>
              <a:t> Teachers can use data from the reading quizzes to get a comprehensive understanding of reading progress and set targets</a:t>
            </a:r>
          </a:p>
        </p:txBody>
      </p:sp>
    </p:spTree>
    <p:extLst>
      <p:ext uri="{BB962C8B-B14F-4D97-AF65-F5344CB8AC3E}">
        <p14:creationId xmlns:p14="http://schemas.microsoft.com/office/powerpoint/2010/main" val="3183455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ake an Inference Practice Questions">
            <a:extLst>
              <a:ext uri="{FF2B5EF4-FFF2-40B4-BE49-F238E27FC236}">
                <a16:creationId xmlns:a16="http://schemas.microsoft.com/office/drawing/2014/main" id="{204FAE03-4B13-7642-A646-FEB7E3A28F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186" r="5399" b="9091"/>
          <a:stretch/>
        </p:blipFill>
        <p:spPr bwMode="auto">
          <a:xfrm>
            <a:off x="3859154" y="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5B4C85-532F-7945-A5F3-B225AD1CDEF2}"/>
              </a:ext>
            </a:extLst>
          </p:cNvPr>
          <p:cNvSpPr>
            <a:spLocks noGrp="1"/>
          </p:cNvSpPr>
          <p:nvPr>
            <p:ph type="title"/>
          </p:nvPr>
        </p:nvSpPr>
        <p:spPr>
          <a:xfrm>
            <a:off x="481029" y="947180"/>
            <a:ext cx="4658130" cy="3424547"/>
          </a:xfrm>
        </p:spPr>
        <p:txBody>
          <a:bodyPr vert="horz" lIns="91440" tIns="45720" rIns="91440" bIns="45720" rtlCol="0" anchor="b">
            <a:normAutofit/>
          </a:bodyPr>
          <a:lstStyle/>
          <a:p>
            <a:r>
              <a:rPr lang="en-US" sz="2800" dirty="0"/>
              <a:t>Before starting Accelerated Reader children complete a Star Reading Assessment.</a:t>
            </a:r>
            <a:br>
              <a:rPr lang="en-US" sz="2800" dirty="0"/>
            </a:br>
            <a:r>
              <a:rPr lang="en-US" sz="2800" dirty="0"/>
              <a:t/>
            </a:r>
            <a:br>
              <a:rPr lang="en-US" sz="2800" dirty="0"/>
            </a:br>
            <a:r>
              <a:rPr lang="en-US" sz="2800" dirty="0"/>
              <a:t>This analyses their reading accuracy but also their understanding of vocabulary and inference skills. </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0631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5974" t="22137" r="26564" b="14000"/>
          <a:stretch/>
        </p:blipFill>
        <p:spPr>
          <a:xfrm>
            <a:off x="520505" y="0"/>
            <a:ext cx="11015003" cy="6886219"/>
          </a:xfrm>
          <a:prstGeom prst="rect">
            <a:avLst/>
          </a:prstGeom>
        </p:spPr>
      </p:pic>
    </p:spTree>
    <p:extLst>
      <p:ext uri="{BB962C8B-B14F-4D97-AF65-F5344CB8AC3E}">
        <p14:creationId xmlns:p14="http://schemas.microsoft.com/office/powerpoint/2010/main" val="1811415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051" t="22137" r="26564" b="14411"/>
          <a:stretch/>
        </p:blipFill>
        <p:spPr>
          <a:xfrm>
            <a:off x="478301" y="0"/>
            <a:ext cx="11113477" cy="6912403"/>
          </a:xfrm>
          <a:prstGeom prst="rect">
            <a:avLst/>
          </a:prstGeom>
        </p:spPr>
      </p:pic>
    </p:spTree>
    <p:extLst>
      <p:ext uri="{BB962C8B-B14F-4D97-AF65-F5344CB8AC3E}">
        <p14:creationId xmlns:p14="http://schemas.microsoft.com/office/powerpoint/2010/main" val="35186764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TotalTime>
  <Words>789</Words>
  <Application>Microsoft Office PowerPoint</Application>
  <PresentationFormat>Widescreen</PresentationFormat>
  <Paragraphs>62</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Roboto</vt:lpstr>
      <vt:lpstr>Office Theme</vt:lpstr>
      <vt:lpstr>Accelerated Reader   30th September 2021</vt:lpstr>
      <vt:lpstr>Our reading intent at Lanchester EP</vt:lpstr>
      <vt:lpstr>What we want to achieve.</vt:lpstr>
      <vt:lpstr>Reading at Lanchester EP</vt:lpstr>
      <vt:lpstr>Why Accelerated Reader?</vt:lpstr>
      <vt:lpstr>PowerPoint Presentation</vt:lpstr>
      <vt:lpstr>Before starting Accelerated Reader children complete a Star Reading Assessment.  This analyses their reading accuracy but also their understanding of vocabulary and inference skills. </vt:lpstr>
      <vt:lpstr>PowerPoint Presentation</vt:lpstr>
      <vt:lpstr>PowerPoint Presentation</vt:lpstr>
      <vt:lpstr>PowerPoint Presentation</vt:lpstr>
      <vt:lpstr>ZPD</vt:lpstr>
      <vt:lpstr>PowerPoint Presentation</vt:lpstr>
      <vt:lpstr>Each child has started at the bottom of their ZPD so are reading books which they may find easy.  Don’t worry if it seems they are bringing easier books home to read.  The teacher monitors their quiz scores and can move them up once they have a done a few quizzes.</vt:lpstr>
      <vt:lpstr>Once children have read a book, they take a computer quiz on the book.  This quiz assesses the children's understanding of what they have read.  Teachers monitor quiz results to check childrens progress and move them up or down their ZPD range.</vt:lpstr>
      <vt:lpstr>PowerPoint Presentation</vt:lpstr>
      <vt:lpstr>PowerPoint Presentation</vt:lpstr>
      <vt:lpstr>PowerPoint Presentation</vt:lpstr>
      <vt:lpstr>PowerPoint Presentation</vt:lpstr>
      <vt:lpstr>PowerPoint Presentation</vt:lpstr>
      <vt:lpstr>Children will complete a new Star Reader Assessment at the end of each half term and a new ZPD will be given to each child.</vt:lpstr>
      <vt:lpstr>How much will my child read during the school day? </vt:lpstr>
      <vt:lpstr>How can I help my child become a better reader?</vt:lpstr>
      <vt:lpstr>What can my child read at home?</vt:lpstr>
      <vt:lpstr>What if my child doesn’t like reading?</vt:lpstr>
      <vt:lpstr>Any other questions?</vt:lpstr>
    </vt:vector>
  </TitlesOfParts>
  <Company>DCC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Gordon Innes</dc:creator>
  <cp:lastModifiedBy>Jane Davis</cp:lastModifiedBy>
  <cp:revision>15</cp:revision>
  <dcterms:created xsi:type="dcterms:W3CDTF">2021-07-12T14:46:34Z</dcterms:created>
  <dcterms:modified xsi:type="dcterms:W3CDTF">2021-10-04T07:38:52Z</dcterms:modified>
</cp:coreProperties>
</file>