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8"/>
  </p:notesMasterIdLst>
  <p:sldIdLst>
    <p:sldId id="264" r:id="rId2"/>
    <p:sldId id="272" r:id="rId3"/>
    <p:sldId id="273" r:id="rId4"/>
    <p:sldId id="282" r:id="rId5"/>
    <p:sldId id="274" r:id="rId6"/>
    <p:sldId id="275" r:id="rId7"/>
    <p:sldId id="276" r:id="rId8"/>
    <p:sldId id="281" r:id="rId9"/>
    <p:sldId id="277" r:id="rId10"/>
    <p:sldId id="278" r:id="rId11"/>
    <p:sldId id="279" r:id="rId12"/>
    <p:sldId id="280" r:id="rId13"/>
    <p:sldId id="283" r:id="rId14"/>
    <p:sldId id="285" r:id="rId15"/>
    <p:sldId id="286" r:id="rId16"/>
    <p:sldId id="284"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8BF1"/>
    <a:srgbClr val="DCB6F6"/>
    <a:srgbClr val="F0DD80"/>
    <a:srgbClr val="F6EBB6"/>
    <a:srgbClr val="F3E9B9"/>
    <a:srgbClr val="A6A200"/>
    <a:srgbClr val="EBE600"/>
    <a:srgbClr val="EA9486"/>
    <a:srgbClr val="EA9E86"/>
    <a:srgbClr val="F3C8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74484" autoAdjust="0"/>
  </p:normalViewPr>
  <p:slideViewPr>
    <p:cSldViewPr>
      <p:cViewPr varScale="1">
        <p:scale>
          <a:sx n="115" d="100"/>
          <a:sy n="115" d="100"/>
        </p:scale>
        <p:origin x="1494" y="13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6C327A-D598-4975-871E-B0222E22F157}" type="datetimeFigureOut">
              <a:rPr lang="en-US" smtClean="0"/>
              <a:t>6/29/2022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6B4F6B-4119-4489-A3DC-DA1637448C5E}" type="slidenum">
              <a:rPr lang="en-US" smtClean="0"/>
              <a:t>‹#›</a:t>
            </a:fld>
            <a:endParaRPr lang="en-US"/>
          </a:p>
        </p:txBody>
      </p:sp>
    </p:spTree>
    <p:extLst>
      <p:ext uri="{BB962C8B-B14F-4D97-AF65-F5344CB8AC3E}">
        <p14:creationId xmlns:p14="http://schemas.microsoft.com/office/powerpoint/2010/main" val="140146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20D01C1-04BE-4996-AB3B-C87F51C2A1D7}" type="datetimeFigureOut">
              <a:rPr lang="en-US" smtClean="0"/>
              <a:t>6/29/2022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490F8C-3D0D-4DB1-B2BD-1525EA5CE111}" type="slidenum">
              <a:rPr lang="en-US" smtClean="0"/>
              <a:t>‹#›</a:t>
            </a:fld>
            <a:endParaRPr lang="en-US"/>
          </a:p>
        </p:txBody>
      </p:sp>
    </p:spTree>
    <p:extLst>
      <p:ext uri="{BB962C8B-B14F-4D97-AF65-F5344CB8AC3E}">
        <p14:creationId xmlns:p14="http://schemas.microsoft.com/office/powerpoint/2010/main" val="1748147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0D01C1-04BE-4996-AB3B-C87F51C2A1D7}" type="datetimeFigureOut">
              <a:rPr lang="en-US" smtClean="0"/>
              <a:t>6/29/2022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490F8C-3D0D-4DB1-B2BD-1525EA5CE111}" type="slidenum">
              <a:rPr lang="en-US" smtClean="0"/>
              <a:t>‹#›</a:t>
            </a:fld>
            <a:endParaRPr lang="en-US"/>
          </a:p>
        </p:txBody>
      </p:sp>
    </p:spTree>
    <p:extLst>
      <p:ext uri="{BB962C8B-B14F-4D97-AF65-F5344CB8AC3E}">
        <p14:creationId xmlns:p14="http://schemas.microsoft.com/office/powerpoint/2010/main" val="1946149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0D01C1-04BE-4996-AB3B-C87F51C2A1D7}" type="datetimeFigureOut">
              <a:rPr lang="en-US" smtClean="0"/>
              <a:t>6/29/2022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490F8C-3D0D-4DB1-B2BD-1525EA5CE111}" type="slidenum">
              <a:rPr lang="en-US" smtClean="0"/>
              <a:t>‹#›</a:t>
            </a:fld>
            <a:endParaRPr lang="en-US"/>
          </a:p>
        </p:txBody>
      </p:sp>
    </p:spTree>
    <p:extLst>
      <p:ext uri="{BB962C8B-B14F-4D97-AF65-F5344CB8AC3E}">
        <p14:creationId xmlns:p14="http://schemas.microsoft.com/office/powerpoint/2010/main" val="2099908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0D01C1-04BE-4996-AB3B-C87F51C2A1D7}" type="datetimeFigureOut">
              <a:rPr lang="en-US" smtClean="0"/>
              <a:t>6/29/2022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490F8C-3D0D-4DB1-B2BD-1525EA5CE111}" type="slidenum">
              <a:rPr lang="en-US" smtClean="0"/>
              <a:t>‹#›</a:t>
            </a:fld>
            <a:endParaRPr lang="en-US"/>
          </a:p>
        </p:txBody>
      </p:sp>
    </p:spTree>
    <p:extLst>
      <p:ext uri="{BB962C8B-B14F-4D97-AF65-F5344CB8AC3E}">
        <p14:creationId xmlns:p14="http://schemas.microsoft.com/office/powerpoint/2010/main" val="3694300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0D01C1-04BE-4996-AB3B-C87F51C2A1D7}" type="datetimeFigureOut">
              <a:rPr lang="en-US" smtClean="0"/>
              <a:t>6/29/2022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490F8C-3D0D-4DB1-B2BD-1525EA5CE111}" type="slidenum">
              <a:rPr lang="en-US" smtClean="0"/>
              <a:t>‹#›</a:t>
            </a:fld>
            <a:endParaRPr lang="en-US"/>
          </a:p>
        </p:txBody>
      </p:sp>
    </p:spTree>
    <p:extLst>
      <p:ext uri="{BB962C8B-B14F-4D97-AF65-F5344CB8AC3E}">
        <p14:creationId xmlns:p14="http://schemas.microsoft.com/office/powerpoint/2010/main" val="2790924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20D01C1-04BE-4996-AB3B-C87F51C2A1D7}" type="datetimeFigureOut">
              <a:rPr lang="en-US" smtClean="0"/>
              <a:t>6/29/2022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490F8C-3D0D-4DB1-B2BD-1525EA5CE111}" type="slidenum">
              <a:rPr lang="en-US" smtClean="0"/>
              <a:t>‹#›</a:t>
            </a:fld>
            <a:endParaRPr lang="en-US"/>
          </a:p>
        </p:txBody>
      </p:sp>
    </p:spTree>
    <p:extLst>
      <p:ext uri="{BB962C8B-B14F-4D97-AF65-F5344CB8AC3E}">
        <p14:creationId xmlns:p14="http://schemas.microsoft.com/office/powerpoint/2010/main" val="152177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20D01C1-04BE-4996-AB3B-C87F51C2A1D7}" type="datetimeFigureOut">
              <a:rPr lang="en-US" smtClean="0"/>
              <a:t>6/29/2022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490F8C-3D0D-4DB1-B2BD-1525EA5CE111}" type="slidenum">
              <a:rPr lang="en-US" smtClean="0"/>
              <a:t>‹#›</a:t>
            </a:fld>
            <a:endParaRPr lang="en-US"/>
          </a:p>
        </p:txBody>
      </p:sp>
    </p:spTree>
    <p:extLst>
      <p:ext uri="{BB962C8B-B14F-4D97-AF65-F5344CB8AC3E}">
        <p14:creationId xmlns:p14="http://schemas.microsoft.com/office/powerpoint/2010/main" val="3686894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15962"/>
          </a:xfrm>
        </p:spPr>
        <p:txBody>
          <a:bodyPr>
            <a:normAutofit/>
          </a:bodyPr>
          <a:lstStyle>
            <a:lvl1pPr algn="l">
              <a:defRPr sz="4000">
                <a:solidFill>
                  <a:schemeClr val="bg1"/>
                </a:solidFill>
              </a:defRPr>
            </a:lvl1pPr>
          </a:lstStyle>
          <a:p>
            <a:r>
              <a:rPr lang="en-US"/>
              <a:t>Click to edit Master title style</a:t>
            </a:r>
          </a:p>
        </p:txBody>
      </p:sp>
      <p:sp>
        <p:nvSpPr>
          <p:cNvPr id="3" name="Date Placeholder 2"/>
          <p:cNvSpPr>
            <a:spLocks noGrp="1"/>
          </p:cNvSpPr>
          <p:nvPr>
            <p:ph type="dt" sz="half" idx="10"/>
          </p:nvPr>
        </p:nvSpPr>
        <p:spPr/>
        <p:txBody>
          <a:bodyPr/>
          <a:lstStyle/>
          <a:p>
            <a:fld id="{B20D01C1-04BE-4996-AB3B-C87F51C2A1D7}" type="datetimeFigureOut">
              <a:rPr lang="en-US" smtClean="0"/>
              <a:t>6/29/2022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490F8C-3D0D-4DB1-B2BD-1525EA5CE111}" type="slidenum">
              <a:rPr lang="en-US" smtClean="0"/>
              <a:t>‹#›</a:t>
            </a:fld>
            <a:endParaRPr lang="en-US"/>
          </a:p>
        </p:txBody>
      </p:sp>
    </p:spTree>
    <p:extLst>
      <p:ext uri="{BB962C8B-B14F-4D97-AF65-F5344CB8AC3E}">
        <p14:creationId xmlns:p14="http://schemas.microsoft.com/office/powerpoint/2010/main" val="4282881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0D01C1-04BE-4996-AB3B-C87F51C2A1D7}" type="datetimeFigureOut">
              <a:rPr lang="en-US" smtClean="0"/>
              <a:t>6/29/2022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490F8C-3D0D-4DB1-B2BD-1525EA5CE111}" type="slidenum">
              <a:rPr lang="en-US" smtClean="0"/>
              <a:t>‹#›</a:t>
            </a:fld>
            <a:endParaRPr lang="en-US"/>
          </a:p>
        </p:txBody>
      </p:sp>
    </p:spTree>
    <p:extLst>
      <p:ext uri="{BB962C8B-B14F-4D97-AF65-F5344CB8AC3E}">
        <p14:creationId xmlns:p14="http://schemas.microsoft.com/office/powerpoint/2010/main" val="1931924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20D01C1-04BE-4996-AB3B-C87F51C2A1D7}" type="datetimeFigureOut">
              <a:rPr lang="en-US" smtClean="0"/>
              <a:t>6/29/2022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490F8C-3D0D-4DB1-B2BD-1525EA5CE111}" type="slidenum">
              <a:rPr lang="en-US" smtClean="0"/>
              <a:t>‹#›</a:t>
            </a:fld>
            <a:endParaRPr lang="en-US"/>
          </a:p>
        </p:txBody>
      </p:sp>
    </p:spTree>
    <p:extLst>
      <p:ext uri="{BB962C8B-B14F-4D97-AF65-F5344CB8AC3E}">
        <p14:creationId xmlns:p14="http://schemas.microsoft.com/office/powerpoint/2010/main" val="3283749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20D01C1-04BE-4996-AB3B-C87F51C2A1D7}" type="datetimeFigureOut">
              <a:rPr lang="en-US" smtClean="0"/>
              <a:t>6/29/2022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490F8C-3D0D-4DB1-B2BD-1525EA5CE111}" type="slidenum">
              <a:rPr lang="en-US" smtClean="0"/>
              <a:t>‹#›</a:t>
            </a:fld>
            <a:endParaRPr lang="en-US"/>
          </a:p>
        </p:txBody>
      </p:sp>
    </p:spTree>
    <p:extLst>
      <p:ext uri="{BB962C8B-B14F-4D97-AF65-F5344CB8AC3E}">
        <p14:creationId xmlns:p14="http://schemas.microsoft.com/office/powerpoint/2010/main" val="1772992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20000"/>
                <a:lumOff val="80000"/>
              </a:schemeClr>
            </a:gs>
            <a:gs pos="74000">
              <a:schemeClr val="accent1">
                <a:lumMod val="45000"/>
                <a:lumOff val="55000"/>
              </a:schemeClr>
            </a:gs>
            <a:gs pos="83000">
              <a:schemeClr val="tx2">
                <a:lumMod val="60000"/>
                <a:lumOff val="40000"/>
              </a:schemeClr>
            </a:gs>
            <a:gs pos="100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0D01C1-04BE-4996-AB3B-C87F51C2A1D7}" type="datetimeFigureOut">
              <a:rPr lang="en-US" smtClean="0"/>
              <a:t>6/29/2022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490F8C-3D0D-4DB1-B2BD-1525EA5CE111}" type="slidenum">
              <a:rPr lang="en-US" smtClean="0"/>
              <a:t>‹#›</a:t>
            </a:fld>
            <a:endParaRPr lang="en-US"/>
          </a:p>
        </p:txBody>
      </p:sp>
    </p:spTree>
    <p:extLst>
      <p:ext uri="{BB962C8B-B14F-4D97-AF65-F5344CB8AC3E}">
        <p14:creationId xmlns:p14="http://schemas.microsoft.com/office/powerpoint/2010/main" val="3392076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www.moxa.com/Innovation/images/DT-diagram.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TextBox 4">
            <a:extLst>
              <a:ext uri="{FF2B5EF4-FFF2-40B4-BE49-F238E27FC236}">
                <a16:creationId xmlns:a16="http://schemas.microsoft.com/office/drawing/2014/main" id="{0B387BE7-F4F7-4659-BE77-69B21B275D86}"/>
              </a:ext>
            </a:extLst>
          </p:cNvPr>
          <p:cNvSpPr txBox="1"/>
          <p:nvPr/>
        </p:nvSpPr>
        <p:spPr>
          <a:xfrm>
            <a:off x="609600" y="838200"/>
            <a:ext cx="8001000" cy="7571303"/>
          </a:xfrm>
          <a:prstGeom prst="rect">
            <a:avLst/>
          </a:prstGeom>
          <a:noFill/>
        </p:spPr>
        <p:txBody>
          <a:bodyPr wrap="square" rtlCol="0">
            <a:spAutoFit/>
          </a:bodyPr>
          <a:lstStyle/>
          <a:p>
            <a:pPr algn="ctr"/>
            <a:r>
              <a:rPr lang="en-GB" sz="7200" dirty="0">
                <a:latin typeface="ChalkyChuck" panose="02000603000000000000" pitchFamily="2" charset="0"/>
                <a:ea typeface="ChalkyChuck" panose="02000603000000000000" pitchFamily="2" charset="0"/>
              </a:rPr>
              <a:t>Moving on…. </a:t>
            </a:r>
          </a:p>
          <a:p>
            <a:pPr algn="ctr"/>
            <a:endParaRPr lang="en-GB" sz="7200" dirty="0">
              <a:latin typeface="ChalkyChuck" panose="02000603000000000000" pitchFamily="2" charset="0"/>
              <a:ea typeface="ChalkyChuck" panose="02000603000000000000" pitchFamily="2" charset="0"/>
            </a:endParaRPr>
          </a:p>
          <a:p>
            <a:pPr algn="ctr"/>
            <a:r>
              <a:rPr lang="en-GB" sz="7200" dirty="0">
                <a:latin typeface="ChalkyChuck" panose="02000603000000000000" pitchFamily="2" charset="0"/>
                <a:ea typeface="ChalkyChuck" panose="02000603000000000000" pitchFamily="2" charset="0"/>
              </a:rPr>
              <a:t>From Reception to Year 1</a:t>
            </a:r>
          </a:p>
          <a:p>
            <a:pPr marL="285750" indent="-285750">
              <a:buFont typeface="Arial" panose="020B0604020202020204" pitchFamily="34" charset="0"/>
              <a:buChar char="•"/>
            </a:pPr>
            <a:endParaRPr lang="en-GB" dirty="0">
              <a:solidFill>
                <a:schemeClr val="bg1"/>
              </a:solidFill>
              <a:latin typeface="Sassoon Infant Rg" panose="02000503030000020003" pitchFamily="2" charset="0"/>
              <a:ea typeface="Sassoon Infant Rg" panose="02000503030000020003" pitchFamily="2" charset="0"/>
            </a:endParaRPr>
          </a:p>
          <a:p>
            <a:pPr marL="285750" indent="-285750">
              <a:buFont typeface="Arial" panose="020B0604020202020204" pitchFamily="34" charset="0"/>
              <a:buChar char="•"/>
            </a:pPr>
            <a:endParaRPr lang="en-GB" dirty="0">
              <a:solidFill>
                <a:schemeClr val="bg1"/>
              </a:solidFill>
              <a:latin typeface="Sassoon Infant Rg" panose="02000503030000020003" pitchFamily="2" charset="0"/>
              <a:ea typeface="Sassoon Infant Rg" panose="02000503030000020003" pitchFamily="2" charset="0"/>
            </a:endParaRPr>
          </a:p>
          <a:p>
            <a:pPr marL="285750" indent="-285750">
              <a:buFont typeface="Arial" panose="020B0604020202020204" pitchFamily="34" charset="0"/>
              <a:buChar char="•"/>
            </a:pPr>
            <a:endParaRPr lang="en-GB" dirty="0">
              <a:solidFill>
                <a:schemeClr val="bg1"/>
              </a:solidFill>
              <a:latin typeface="Sassoon Infant Rg" panose="02000503030000020003" pitchFamily="2" charset="0"/>
              <a:ea typeface="Sassoon Infant Rg" panose="02000503030000020003" pitchFamily="2" charset="0"/>
            </a:endParaRPr>
          </a:p>
          <a:p>
            <a:pPr marL="285750" indent="-285750">
              <a:buFont typeface="Arial" panose="020B0604020202020204" pitchFamily="34" charset="0"/>
              <a:buChar char="•"/>
            </a:pPr>
            <a:endParaRPr lang="en-GB" dirty="0">
              <a:solidFill>
                <a:schemeClr val="bg1"/>
              </a:solidFill>
              <a:latin typeface="Sassoon Infant Rg" panose="02000503030000020003" pitchFamily="2" charset="0"/>
              <a:ea typeface="Sassoon Infant Rg" panose="02000503030000020003" pitchFamily="2" charset="0"/>
            </a:endParaRPr>
          </a:p>
          <a:p>
            <a:pPr marL="285750" indent="-285750">
              <a:buFont typeface="Arial" panose="020B0604020202020204" pitchFamily="34" charset="0"/>
              <a:buChar char="•"/>
            </a:pPr>
            <a:endParaRPr lang="en-GB" dirty="0">
              <a:solidFill>
                <a:schemeClr val="bg1"/>
              </a:solidFill>
              <a:latin typeface="Sassoon Infant Rg" panose="02000503030000020003" pitchFamily="2" charset="0"/>
              <a:ea typeface="Sassoon Infant Rg" panose="02000503030000020003" pitchFamily="2" charset="0"/>
            </a:endParaRPr>
          </a:p>
          <a:p>
            <a:pPr marL="285750" indent="-285750">
              <a:buFont typeface="Arial" panose="020B0604020202020204" pitchFamily="34" charset="0"/>
              <a:buChar char="•"/>
            </a:pPr>
            <a:endParaRPr lang="en-GB" dirty="0">
              <a:solidFill>
                <a:schemeClr val="bg1"/>
              </a:solidFill>
              <a:latin typeface="Sassoon Infant Rg" panose="02000503030000020003" pitchFamily="2" charset="0"/>
              <a:ea typeface="Sassoon Infant Rg" panose="02000503030000020003" pitchFamily="2" charset="0"/>
            </a:endParaRPr>
          </a:p>
          <a:p>
            <a:pPr marL="285750" indent="-285750">
              <a:buFont typeface="Arial" panose="020B0604020202020204" pitchFamily="34" charset="0"/>
              <a:buChar char="•"/>
            </a:pPr>
            <a:endParaRPr lang="en-GB" dirty="0">
              <a:solidFill>
                <a:schemeClr val="bg1"/>
              </a:solidFill>
              <a:latin typeface="Sassoon Infant Rg" panose="02000503030000020003" pitchFamily="2" charset="0"/>
              <a:ea typeface="Sassoon Infant Rg" panose="02000503030000020003" pitchFamily="2" charset="0"/>
            </a:endParaRPr>
          </a:p>
          <a:p>
            <a:pPr marL="285750" indent="-285750">
              <a:buFont typeface="Arial" panose="020B0604020202020204" pitchFamily="34" charset="0"/>
              <a:buChar char="•"/>
            </a:pPr>
            <a:endParaRPr lang="en-GB" dirty="0">
              <a:solidFill>
                <a:schemeClr val="bg1"/>
              </a:solidFill>
              <a:latin typeface="Sassoon Infant Rg" panose="02000503030000020003" pitchFamily="2" charset="0"/>
              <a:ea typeface="Sassoon Infant Rg" panose="02000503030000020003" pitchFamily="2" charset="0"/>
            </a:endParaRPr>
          </a:p>
          <a:p>
            <a:pPr marL="285750" indent="-285750">
              <a:buFont typeface="Arial" panose="020B0604020202020204" pitchFamily="34" charset="0"/>
              <a:buChar char="•"/>
            </a:pPr>
            <a:endParaRPr lang="en-GB" dirty="0">
              <a:solidFill>
                <a:schemeClr val="bg1"/>
              </a:solidFill>
              <a:latin typeface="Sassoon Infant Rg" panose="02000503030000020003" pitchFamily="2" charset="0"/>
              <a:ea typeface="Sassoon Infant Rg" panose="02000503030000020003" pitchFamily="2" charset="0"/>
            </a:endParaRPr>
          </a:p>
          <a:p>
            <a:pPr marL="285750" indent="-285750">
              <a:buFont typeface="Arial" panose="020B0604020202020204" pitchFamily="34" charset="0"/>
              <a:buChar char="•"/>
            </a:pPr>
            <a:endParaRPr lang="en-GB" dirty="0">
              <a:solidFill>
                <a:schemeClr val="bg1"/>
              </a:solidFill>
              <a:latin typeface="Sassoon Infant Rg" panose="02000503030000020003" pitchFamily="2" charset="0"/>
              <a:ea typeface="Sassoon Infant Rg" panose="02000503030000020003" pitchFamily="2" charset="0"/>
            </a:endParaRPr>
          </a:p>
          <a:p>
            <a:pPr marL="285750" indent="-285750">
              <a:buFont typeface="Arial" panose="020B0604020202020204" pitchFamily="34" charset="0"/>
              <a:buChar char="•"/>
            </a:pPr>
            <a:endParaRPr lang="en-GB" dirty="0">
              <a:solidFill>
                <a:schemeClr val="bg1"/>
              </a:solidFill>
              <a:latin typeface="Sassoon Infant Rg" panose="02000503030000020003" pitchFamily="2" charset="0"/>
              <a:ea typeface="Sassoon Infant Rg" panose="02000503030000020003" pitchFamily="2" charset="0"/>
            </a:endParaRPr>
          </a:p>
        </p:txBody>
      </p:sp>
    </p:spTree>
    <p:extLst>
      <p:ext uri="{BB962C8B-B14F-4D97-AF65-F5344CB8AC3E}">
        <p14:creationId xmlns:p14="http://schemas.microsoft.com/office/powerpoint/2010/main" val="7373331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9242" y="367292"/>
            <a:ext cx="8751557" cy="715962"/>
          </a:xfrm>
        </p:spPr>
        <p:txBody>
          <a:bodyPr>
            <a:normAutofit/>
          </a:bodyPr>
          <a:lstStyle/>
          <a:p>
            <a:pPr algn="ctr"/>
            <a:r>
              <a:rPr lang="en-GB" altLang="en-US" dirty="0">
                <a:solidFill>
                  <a:schemeClr val="tx1"/>
                </a:solidFill>
                <a:latin typeface="ChalkyChuck" panose="02000603000000000000" pitchFamily="2" charset="0"/>
                <a:ea typeface="ChalkyChuck" panose="02000603000000000000" pitchFamily="2" charset="0"/>
              </a:rPr>
              <a:t>The Phonics </a:t>
            </a:r>
            <a:r>
              <a:rPr lang="en-GB" altLang="en-US" dirty="0" smtClean="0">
                <a:solidFill>
                  <a:schemeClr val="tx1"/>
                </a:solidFill>
                <a:latin typeface="ChalkyChuck" panose="02000603000000000000" pitchFamily="2" charset="0"/>
                <a:ea typeface="ChalkyChuck" panose="02000603000000000000" pitchFamily="2" charset="0"/>
              </a:rPr>
              <a:t>Screening</a:t>
            </a:r>
            <a:endParaRPr lang="en-US" dirty="0">
              <a:solidFill>
                <a:schemeClr val="tx1"/>
              </a:solidFill>
              <a:latin typeface="ChalkyChuck" panose="02000603000000000000" pitchFamily="2" charset="0"/>
              <a:ea typeface="ChalkyChuck" panose="02000603000000000000" pitchFamily="2" charset="0"/>
            </a:endParaRPr>
          </a:p>
        </p:txBody>
      </p:sp>
      <p:sp>
        <p:nvSpPr>
          <p:cNvPr id="2" name="AutoShape 2" descr="http://www.moxa.com/Innovation/images/DT-diagram.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Rectangle 64"/>
          <p:cNvSpPr/>
          <p:nvPr/>
        </p:nvSpPr>
        <p:spPr>
          <a:xfrm>
            <a:off x="161679" y="1282271"/>
            <a:ext cx="5484254" cy="5347129"/>
          </a:xfrm>
          <a:prstGeom prst="rect">
            <a:avLst/>
          </a:prstGeom>
          <a:noFill/>
          <a:ln w="12700" cap="flat" cmpd="sng" algn="ctr">
            <a:noFill/>
            <a:prstDash val="solid"/>
          </a:ln>
          <a:effectLst/>
        </p:spPr>
        <p:txBody>
          <a:bodyPr lIns="91440" tIns="0" rIns="91440" bIns="0" rtlCol="0" anchor="t"/>
          <a:lstStyle/>
          <a:p>
            <a:pPr marL="342900" indent="-342900">
              <a:lnSpc>
                <a:spcPct val="80000"/>
              </a:lnSpc>
              <a:buFont typeface="Arial" panose="020B0604020202020204" pitchFamily="34" charset="0"/>
              <a:buChar char="•"/>
            </a:pPr>
            <a:endParaRPr lang="en-GB" altLang="en-US" sz="3200" dirty="0">
              <a:solidFill>
                <a:schemeClr val="bg1"/>
              </a:solidFill>
              <a:latin typeface="Sassoon Infant Rg" panose="02000503030000020003" pitchFamily="2" charset="0"/>
              <a:ea typeface="Sassoon Infant Rg" panose="02000503030000020003" pitchFamily="2" charset="0"/>
            </a:endParaRPr>
          </a:p>
        </p:txBody>
      </p:sp>
      <p:sp>
        <p:nvSpPr>
          <p:cNvPr id="3" name="Rectangle 2"/>
          <p:cNvSpPr/>
          <p:nvPr/>
        </p:nvSpPr>
        <p:spPr>
          <a:xfrm>
            <a:off x="161679" y="1366421"/>
            <a:ext cx="8296521" cy="5262979"/>
          </a:xfrm>
          <a:prstGeom prst="rect">
            <a:avLst/>
          </a:prstGeom>
        </p:spPr>
        <p:txBody>
          <a:bodyPr wrap="square">
            <a:spAutoFit/>
          </a:bodyPr>
          <a:lstStyle/>
          <a:p>
            <a:pPr marL="285750" indent="-285750">
              <a:buFont typeface="Arial" panose="020B0604020202020204" pitchFamily="34" charset="0"/>
              <a:buChar char="•"/>
            </a:pPr>
            <a:r>
              <a:rPr lang="en-GB" altLang="en-US" sz="2400" dirty="0">
                <a:latin typeface="+mj-lt"/>
                <a:ea typeface="Sassoon Infant Rg" panose="02000503030000020003" pitchFamily="2" charset="0"/>
              </a:rPr>
              <a:t>There will be a strong focus on Phonics and Reading throughout Year 1. </a:t>
            </a:r>
          </a:p>
          <a:p>
            <a:pPr marL="285750" indent="-285750">
              <a:buFont typeface="Arial" panose="020B0604020202020204" pitchFamily="34" charset="0"/>
              <a:buChar char="•"/>
            </a:pPr>
            <a:r>
              <a:rPr lang="en-GB" altLang="en-US" sz="2400" dirty="0">
                <a:latin typeface="+mj-lt"/>
                <a:ea typeface="Sassoon Infant Rg" panose="02000503030000020003" pitchFamily="2" charset="0"/>
              </a:rPr>
              <a:t>We will follow our scheme to provide a structured and systematic approach to teaching English. </a:t>
            </a:r>
          </a:p>
          <a:p>
            <a:pPr marL="285750" indent="-285750">
              <a:buFont typeface="Arial" panose="020B0604020202020204" pitchFamily="34" charset="0"/>
              <a:buChar char="•"/>
            </a:pPr>
            <a:r>
              <a:rPr lang="en-GB" altLang="en-US" sz="2400" dirty="0">
                <a:latin typeface="+mj-lt"/>
                <a:ea typeface="Sassoon Infant Rg" panose="02000503030000020003" pitchFamily="2" charset="0"/>
              </a:rPr>
              <a:t>The new National Curriculum emphasises the importance of children learning to read using a phonics based approach.</a:t>
            </a:r>
          </a:p>
          <a:p>
            <a:pPr marL="285750" indent="-285750">
              <a:buFont typeface="Arial" panose="020B0604020202020204" pitchFamily="34" charset="0"/>
              <a:buChar char="•"/>
            </a:pPr>
            <a:r>
              <a:rPr lang="en-GB" altLang="en-US" sz="2400" dirty="0">
                <a:latin typeface="+mj-lt"/>
                <a:ea typeface="Sassoon Infant Rg" panose="02000503030000020003" pitchFamily="2" charset="0"/>
              </a:rPr>
              <a:t>Children will learn the phonetic sounds to help them blend and read the words. </a:t>
            </a:r>
          </a:p>
          <a:p>
            <a:pPr marL="285750" indent="-285750">
              <a:buFont typeface="Arial" panose="020B0604020202020204" pitchFamily="34" charset="0"/>
              <a:buChar char="•"/>
            </a:pPr>
            <a:r>
              <a:rPr lang="en-GB" altLang="en-US" sz="2400" dirty="0">
                <a:latin typeface="+mj-lt"/>
                <a:ea typeface="Sassoon Infant Rg" panose="02000503030000020003" pitchFamily="2" charset="0"/>
              </a:rPr>
              <a:t>Teaching them the right phonics skills will ensure they become successful readers and make them feel confident when taking the Phonics Screening Test at the end of Year 1 in June.</a:t>
            </a:r>
          </a:p>
          <a:p>
            <a:pPr marL="285750" indent="-285750">
              <a:buFont typeface="Arial" panose="020B0604020202020204" pitchFamily="34" charset="0"/>
              <a:buChar char="•"/>
            </a:pPr>
            <a:r>
              <a:rPr lang="en-GB" altLang="en-US" sz="2400" dirty="0">
                <a:latin typeface="+mj-lt"/>
                <a:ea typeface="Sassoon Infant Rg" panose="02000503030000020003" pitchFamily="2" charset="0"/>
              </a:rPr>
              <a:t>Children will complete the test by reading 40 words. These are a mixture of ‘real’ words and ‘alien’ words. The pass rate has been 32 for the past few years but this may change.</a:t>
            </a:r>
          </a:p>
        </p:txBody>
      </p:sp>
      <p:pic>
        <p:nvPicPr>
          <p:cNvPr id="8194" name="Picture 2" descr="2014 Phonics screening: answer sheet - Year 1 Phonic Screening Check by  URBrainy.co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25161" y="46355"/>
            <a:ext cx="1625638" cy="2298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1325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9242" y="367292"/>
            <a:ext cx="8751557" cy="715962"/>
          </a:xfrm>
        </p:spPr>
        <p:txBody>
          <a:bodyPr>
            <a:normAutofit/>
          </a:bodyPr>
          <a:lstStyle/>
          <a:p>
            <a:pPr algn="ctr"/>
            <a:r>
              <a:rPr lang="en-GB" altLang="en-US" dirty="0">
                <a:solidFill>
                  <a:schemeClr val="tx1"/>
                </a:solidFill>
                <a:latin typeface="ChalkyChuck" panose="02000603000000000000" pitchFamily="2" charset="0"/>
                <a:ea typeface="ChalkyChuck" panose="02000603000000000000" pitchFamily="2" charset="0"/>
              </a:rPr>
              <a:t>How will Y1 be different? </a:t>
            </a:r>
            <a:endParaRPr lang="en-US" dirty="0">
              <a:solidFill>
                <a:schemeClr val="tx1"/>
              </a:solidFill>
              <a:latin typeface="ChalkyChuck" panose="02000603000000000000" pitchFamily="2" charset="0"/>
              <a:ea typeface="ChalkyChuck" panose="02000603000000000000" pitchFamily="2" charset="0"/>
            </a:endParaRPr>
          </a:p>
        </p:txBody>
      </p:sp>
      <p:sp>
        <p:nvSpPr>
          <p:cNvPr id="2" name="AutoShape 2" descr="http://www.moxa.com/Innovation/images/DT-diagram.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Rectangle 64"/>
          <p:cNvSpPr/>
          <p:nvPr/>
        </p:nvSpPr>
        <p:spPr>
          <a:xfrm>
            <a:off x="161679" y="1282271"/>
            <a:ext cx="5484254" cy="5347129"/>
          </a:xfrm>
          <a:prstGeom prst="rect">
            <a:avLst/>
          </a:prstGeom>
          <a:noFill/>
          <a:ln w="12700" cap="flat" cmpd="sng" algn="ctr">
            <a:noFill/>
            <a:prstDash val="solid"/>
          </a:ln>
          <a:effectLst/>
        </p:spPr>
        <p:txBody>
          <a:bodyPr lIns="91440" tIns="0" rIns="91440" bIns="0" rtlCol="0" anchor="t"/>
          <a:lstStyle/>
          <a:p>
            <a:pPr marL="342900" indent="-342900">
              <a:lnSpc>
                <a:spcPct val="80000"/>
              </a:lnSpc>
              <a:buFont typeface="Arial" panose="020B0604020202020204" pitchFamily="34" charset="0"/>
              <a:buChar char="•"/>
            </a:pPr>
            <a:endParaRPr lang="en-GB" altLang="en-US" sz="3200" dirty="0">
              <a:solidFill>
                <a:schemeClr val="bg1"/>
              </a:solidFill>
              <a:latin typeface="Sassoon Infant Rg" panose="02000503030000020003" pitchFamily="2" charset="0"/>
              <a:ea typeface="Sassoon Infant Rg" panose="02000503030000020003" pitchFamily="2" charset="0"/>
            </a:endParaRPr>
          </a:p>
        </p:txBody>
      </p:sp>
      <p:sp>
        <p:nvSpPr>
          <p:cNvPr id="3" name="Rectangle 2"/>
          <p:cNvSpPr/>
          <p:nvPr/>
        </p:nvSpPr>
        <p:spPr>
          <a:xfrm>
            <a:off x="368300" y="1310050"/>
            <a:ext cx="8331200" cy="3637919"/>
          </a:xfrm>
          <a:prstGeom prst="rect">
            <a:avLst/>
          </a:prstGeom>
        </p:spPr>
        <p:txBody>
          <a:bodyPr wrap="square">
            <a:spAutoFit/>
          </a:bodyPr>
          <a:lstStyle/>
          <a:p>
            <a:pPr marL="285750" indent="-285750">
              <a:lnSpc>
                <a:spcPct val="80000"/>
              </a:lnSpc>
              <a:buFont typeface="Arial" panose="020B0604020202020204" pitchFamily="34" charset="0"/>
              <a:buChar char="•"/>
            </a:pPr>
            <a:r>
              <a:rPr lang="en-GB" altLang="en-US" sz="2400" dirty="0" smtClean="0">
                <a:latin typeface="+mj-lt"/>
                <a:ea typeface="Sassoon Infant Rg" panose="02000503030000020003" pitchFamily="2" charset="0"/>
              </a:rPr>
              <a:t>An </a:t>
            </a:r>
            <a:r>
              <a:rPr lang="en-GB" altLang="en-US" sz="2400" dirty="0">
                <a:latin typeface="+mj-lt"/>
                <a:ea typeface="Sassoon Infant Rg" panose="02000503030000020003" pitchFamily="2" charset="0"/>
              </a:rPr>
              <a:t>increased need to be independent. </a:t>
            </a:r>
            <a:endParaRPr lang="en-GB" altLang="en-US" sz="2400" dirty="0" smtClean="0">
              <a:latin typeface="+mj-lt"/>
              <a:ea typeface="Sassoon Infant Rg" panose="02000503030000020003" pitchFamily="2" charset="0"/>
            </a:endParaRPr>
          </a:p>
          <a:p>
            <a:pPr>
              <a:lnSpc>
                <a:spcPct val="80000"/>
              </a:lnSpc>
            </a:pPr>
            <a:r>
              <a:rPr lang="en-GB" altLang="en-US" sz="2400" i="1" dirty="0" smtClean="0">
                <a:latin typeface="+mj-lt"/>
                <a:ea typeface="Sassoon Infant Rg" panose="02000503030000020003" pitchFamily="2" charset="0"/>
              </a:rPr>
              <a:t>    e</a:t>
            </a:r>
            <a:r>
              <a:rPr lang="en-GB" altLang="en-US" sz="2400" i="1" dirty="0" smtClean="0">
                <a:latin typeface="+mj-lt"/>
                <a:ea typeface="Sassoon Infant Rg" panose="02000503030000020003" pitchFamily="2" charset="0"/>
              </a:rPr>
              <a:t>.g</a:t>
            </a:r>
            <a:r>
              <a:rPr lang="en-GB" altLang="en-US" sz="2400" i="1" dirty="0">
                <a:latin typeface="+mj-lt"/>
                <a:ea typeface="Sassoon Infant Rg" panose="02000503030000020003" pitchFamily="2" charset="0"/>
              </a:rPr>
              <a:t>.  Start and end of the day (managing personal belongings</a:t>
            </a:r>
            <a:r>
              <a:rPr lang="en-GB" altLang="en-US" sz="2400" i="1" dirty="0" smtClean="0">
                <a:latin typeface="+mj-lt"/>
                <a:ea typeface="Sassoon Infant Rg" panose="02000503030000020003" pitchFamily="2" charset="0"/>
              </a:rPr>
              <a:t>),</a:t>
            </a:r>
          </a:p>
          <a:p>
            <a:pPr>
              <a:lnSpc>
                <a:spcPct val="80000"/>
              </a:lnSpc>
            </a:pPr>
            <a:r>
              <a:rPr lang="en-GB" altLang="en-US" sz="2400" i="1" dirty="0" smtClean="0">
                <a:latin typeface="+mj-lt"/>
                <a:ea typeface="Sassoon Infant Rg" panose="02000503030000020003" pitchFamily="2" charset="0"/>
              </a:rPr>
              <a:t>    tidying </a:t>
            </a:r>
            <a:r>
              <a:rPr lang="en-GB" altLang="en-US" sz="2400" i="1" dirty="0">
                <a:latin typeface="+mj-lt"/>
                <a:ea typeface="Sassoon Infant Rg" panose="02000503030000020003" pitchFamily="2" charset="0"/>
              </a:rPr>
              <a:t>away, changing for P.E. , completing independent tasks.</a:t>
            </a:r>
          </a:p>
          <a:p>
            <a:pPr marL="285750" indent="-285750">
              <a:lnSpc>
                <a:spcPct val="80000"/>
              </a:lnSpc>
              <a:buFont typeface="Arial" panose="020B0604020202020204" pitchFamily="34" charset="0"/>
              <a:buChar char="•"/>
            </a:pPr>
            <a:endParaRPr lang="en-GB" altLang="en-US" sz="2400" i="1" dirty="0">
              <a:latin typeface="+mj-lt"/>
              <a:ea typeface="Sassoon Infant Rg" panose="02000503030000020003" pitchFamily="2" charset="0"/>
            </a:endParaRPr>
          </a:p>
          <a:p>
            <a:pPr marL="342900" indent="-342900">
              <a:lnSpc>
                <a:spcPct val="80000"/>
              </a:lnSpc>
              <a:buFont typeface="Arial" panose="020B0604020202020204" pitchFamily="34" charset="0"/>
              <a:buChar char="•"/>
            </a:pPr>
            <a:r>
              <a:rPr lang="en-GB" altLang="en-US" sz="2400" dirty="0">
                <a:latin typeface="+mj-lt"/>
                <a:ea typeface="Sassoon Infant Rg" panose="02000503030000020003" pitchFamily="2" charset="0"/>
              </a:rPr>
              <a:t>Opportunities for independent play will be reduced </a:t>
            </a:r>
            <a:r>
              <a:rPr lang="en-GB" altLang="en-US" sz="2400" dirty="0" smtClean="0">
                <a:latin typeface="+mj-lt"/>
                <a:ea typeface="Sassoon Infant Rg" panose="02000503030000020003" pitchFamily="2" charset="0"/>
              </a:rPr>
              <a:t>and </a:t>
            </a:r>
            <a:r>
              <a:rPr lang="en-GB" altLang="en-US" sz="2400" dirty="0">
                <a:latin typeface="+mj-lt"/>
                <a:ea typeface="Sassoon Infant Rg" panose="02000503030000020003" pitchFamily="2" charset="0"/>
              </a:rPr>
              <a:t>will turn into more structured play and then focused working time. </a:t>
            </a:r>
            <a:endParaRPr lang="en-GB" altLang="en-US" sz="2400" dirty="0" smtClean="0">
              <a:latin typeface="+mj-lt"/>
              <a:ea typeface="Sassoon Infant Rg" panose="02000503030000020003" pitchFamily="2" charset="0"/>
            </a:endParaRPr>
          </a:p>
          <a:p>
            <a:pPr>
              <a:lnSpc>
                <a:spcPct val="80000"/>
              </a:lnSpc>
            </a:pPr>
            <a:endParaRPr lang="en-GB" altLang="en-US" sz="2400" dirty="0">
              <a:latin typeface="+mj-lt"/>
              <a:ea typeface="Sassoon Infant Rg" panose="02000503030000020003" pitchFamily="2" charset="0"/>
            </a:endParaRPr>
          </a:p>
          <a:p>
            <a:pPr marL="342900" indent="-342900">
              <a:lnSpc>
                <a:spcPct val="80000"/>
              </a:lnSpc>
              <a:buFont typeface="Arial" panose="020B0604020202020204" pitchFamily="34" charset="0"/>
              <a:buChar char="•"/>
            </a:pPr>
            <a:r>
              <a:rPr lang="en-GB" altLang="en-US" sz="2400" dirty="0" smtClean="0">
                <a:latin typeface="+mj-lt"/>
                <a:ea typeface="Sassoon Infant Rg" panose="02000503030000020003" pitchFamily="2" charset="0"/>
              </a:rPr>
              <a:t>Children will be given a phonetically decodable Reading </a:t>
            </a:r>
            <a:r>
              <a:rPr lang="en-GB" altLang="en-US" sz="2400" dirty="0" err="1" smtClean="0">
                <a:latin typeface="+mj-lt"/>
                <a:ea typeface="Sassoon Infant Rg" panose="02000503030000020003" pitchFamily="2" charset="0"/>
              </a:rPr>
              <a:t>ook</a:t>
            </a:r>
            <a:r>
              <a:rPr lang="en-GB" altLang="en-US" sz="2400" dirty="0" smtClean="0">
                <a:latin typeface="+mj-lt"/>
                <a:ea typeface="Sassoon Infant Rg" panose="02000503030000020003" pitchFamily="2" charset="0"/>
              </a:rPr>
              <a:t> </a:t>
            </a:r>
            <a:r>
              <a:rPr lang="en-GB" altLang="en-US" sz="2400" dirty="0" smtClean="0">
                <a:latin typeface="+mj-lt"/>
                <a:ea typeface="Sassoon Infant Rg" panose="02000503030000020003" pitchFamily="2" charset="0"/>
              </a:rPr>
              <a:t>which will be changed at least once a week. Children will need their book in school every day as adults will read with children as often as possible.</a:t>
            </a:r>
            <a:endParaRPr lang="en-GB" altLang="en-US" sz="2400" dirty="0">
              <a:latin typeface="+mj-lt"/>
              <a:ea typeface="Sassoon Infant Rg" panose="02000503030000020003" pitchFamily="2" charset="0"/>
            </a:endParaRPr>
          </a:p>
          <a:p>
            <a:pPr>
              <a:lnSpc>
                <a:spcPct val="80000"/>
              </a:lnSpc>
            </a:pPr>
            <a:endParaRPr lang="en-GB" altLang="en-US" sz="2400" dirty="0">
              <a:solidFill>
                <a:schemeClr val="bg1"/>
              </a:solidFill>
              <a:latin typeface="+mj-lt"/>
              <a:ea typeface="Sassoon Infant Rg" panose="02000503030000020003" pitchFamily="2" charset="0"/>
            </a:endParaRPr>
          </a:p>
        </p:txBody>
      </p:sp>
    </p:spTree>
    <p:extLst>
      <p:ext uri="{BB962C8B-B14F-4D97-AF65-F5344CB8AC3E}">
        <p14:creationId xmlns:p14="http://schemas.microsoft.com/office/powerpoint/2010/main" val="20962631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9242" y="367292"/>
            <a:ext cx="8751557" cy="715962"/>
          </a:xfrm>
        </p:spPr>
        <p:txBody>
          <a:bodyPr>
            <a:normAutofit fontScale="90000"/>
          </a:bodyPr>
          <a:lstStyle/>
          <a:p>
            <a:pPr algn="ctr"/>
            <a:r>
              <a:rPr lang="en-GB" altLang="en-US" dirty="0">
                <a:solidFill>
                  <a:schemeClr val="tx1"/>
                </a:solidFill>
                <a:latin typeface="ChalkyChuck" panose="02000603000000000000" pitchFamily="2" charset="0"/>
                <a:ea typeface="ChalkyChuck" panose="02000603000000000000" pitchFamily="2" charset="0"/>
              </a:rPr>
              <a:t>How can I help my child be Year 1 ready?</a:t>
            </a:r>
            <a:endParaRPr lang="en-US" dirty="0">
              <a:solidFill>
                <a:schemeClr val="tx1"/>
              </a:solidFill>
              <a:latin typeface="ChalkyChuck" panose="02000603000000000000" pitchFamily="2" charset="0"/>
              <a:ea typeface="ChalkyChuck" panose="02000603000000000000" pitchFamily="2" charset="0"/>
            </a:endParaRPr>
          </a:p>
        </p:txBody>
      </p:sp>
      <p:sp>
        <p:nvSpPr>
          <p:cNvPr id="2" name="AutoShape 2" descr="http://www.moxa.com/Innovation/images/DT-diagram.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Rectangle 64"/>
          <p:cNvSpPr/>
          <p:nvPr/>
        </p:nvSpPr>
        <p:spPr>
          <a:xfrm>
            <a:off x="161679" y="1282271"/>
            <a:ext cx="5484254" cy="5347129"/>
          </a:xfrm>
          <a:prstGeom prst="rect">
            <a:avLst/>
          </a:prstGeom>
          <a:noFill/>
          <a:ln w="12700" cap="flat" cmpd="sng" algn="ctr">
            <a:noFill/>
            <a:prstDash val="solid"/>
          </a:ln>
          <a:effectLst/>
        </p:spPr>
        <p:txBody>
          <a:bodyPr lIns="91440" tIns="0" rIns="91440" bIns="0" rtlCol="0" anchor="t"/>
          <a:lstStyle/>
          <a:p>
            <a:pPr marL="342900" indent="-342900">
              <a:lnSpc>
                <a:spcPct val="80000"/>
              </a:lnSpc>
              <a:buFont typeface="Arial" panose="020B0604020202020204" pitchFamily="34" charset="0"/>
              <a:buChar char="•"/>
            </a:pPr>
            <a:endParaRPr lang="en-GB" altLang="en-US" sz="3200" dirty="0">
              <a:solidFill>
                <a:schemeClr val="bg1"/>
              </a:solidFill>
              <a:latin typeface="Sassoon Infant Rg" panose="02000503030000020003" pitchFamily="2" charset="0"/>
              <a:ea typeface="Sassoon Infant Rg" panose="02000503030000020003" pitchFamily="2" charset="0"/>
            </a:endParaRPr>
          </a:p>
        </p:txBody>
      </p:sp>
      <p:sp>
        <p:nvSpPr>
          <p:cNvPr id="7" name="Rectangle 6"/>
          <p:cNvSpPr/>
          <p:nvPr/>
        </p:nvSpPr>
        <p:spPr>
          <a:xfrm>
            <a:off x="199241" y="1227921"/>
            <a:ext cx="8751557" cy="4942892"/>
          </a:xfrm>
          <a:prstGeom prst="rect">
            <a:avLst/>
          </a:prstGeom>
        </p:spPr>
        <p:txBody>
          <a:bodyPr wrap="square">
            <a:spAutoFit/>
          </a:bodyPr>
          <a:lstStyle/>
          <a:p>
            <a:pPr algn="ctr">
              <a:lnSpc>
                <a:spcPct val="80000"/>
              </a:lnSpc>
            </a:pPr>
            <a:r>
              <a:rPr lang="en-GB" altLang="en-US" sz="2800" dirty="0">
                <a:latin typeface="+mj-lt"/>
                <a:ea typeface="Sassoon Infant Rg" panose="02000503030000020003" pitchFamily="2" charset="0"/>
              </a:rPr>
              <a:t>Talk about the change in a positive way so your child feels as confident as possible in their new class as it can be a big change for a start. </a:t>
            </a:r>
          </a:p>
          <a:p>
            <a:pPr marL="285750" indent="-285750">
              <a:lnSpc>
                <a:spcPct val="80000"/>
              </a:lnSpc>
              <a:buFont typeface="Arial" panose="020B0604020202020204" pitchFamily="34" charset="0"/>
              <a:buChar char="•"/>
            </a:pPr>
            <a:endParaRPr lang="en-GB" altLang="en-US" sz="1200" dirty="0">
              <a:latin typeface="+mj-lt"/>
              <a:ea typeface="Sassoon Infant Rg" panose="02000503030000020003" pitchFamily="2" charset="0"/>
            </a:endParaRPr>
          </a:p>
          <a:p>
            <a:pPr>
              <a:lnSpc>
                <a:spcPct val="80000"/>
              </a:lnSpc>
            </a:pPr>
            <a:r>
              <a:rPr lang="en-GB" altLang="en-US" sz="2800" dirty="0">
                <a:latin typeface="+mj-lt"/>
                <a:ea typeface="Sassoon Infant Rg" panose="02000503030000020003" pitchFamily="2" charset="0"/>
              </a:rPr>
              <a:t>Maths:</a:t>
            </a:r>
          </a:p>
          <a:p>
            <a:pPr marL="285750" indent="-285750">
              <a:lnSpc>
                <a:spcPct val="80000"/>
              </a:lnSpc>
              <a:buFont typeface="Arial" panose="020B0604020202020204" pitchFamily="34" charset="0"/>
              <a:buChar char="•"/>
            </a:pPr>
            <a:r>
              <a:rPr lang="en-GB" altLang="en-US" sz="2800" dirty="0" smtClean="0">
                <a:latin typeface="+mj-lt"/>
                <a:ea typeface="Sassoon Infant Rg" panose="02000503030000020003" pitchFamily="2" charset="0"/>
              </a:rPr>
              <a:t>Practise </a:t>
            </a:r>
            <a:r>
              <a:rPr lang="en-GB" altLang="en-US" sz="2800" dirty="0" smtClean="0">
                <a:latin typeface="+mj-lt"/>
                <a:ea typeface="Sassoon Infant Rg" panose="02000503030000020003" pitchFamily="2" charset="0"/>
              </a:rPr>
              <a:t>counting</a:t>
            </a:r>
          </a:p>
          <a:p>
            <a:pPr marL="285750" indent="-285750">
              <a:lnSpc>
                <a:spcPct val="80000"/>
              </a:lnSpc>
              <a:buFont typeface="Arial" panose="020B0604020202020204" pitchFamily="34" charset="0"/>
              <a:buChar char="•"/>
            </a:pPr>
            <a:r>
              <a:rPr lang="en-GB" altLang="en-US" sz="2800" dirty="0" smtClean="0">
                <a:latin typeface="+mj-lt"/>
                <a:ea typeface="Sassoon Infant Rg" panose="02000503030000020003" pitchFamily="2" charset="0"/>
              </a:rPr>
              <a:t>Work </a:t>
            </a:r>
            <a:r>
              <a:rPr lang="en-GB" altLang="en-US" sz="2800" dirty="0">
                <a:latin typeface="+mj-lt"/>
                <a:ea typeface="Sassoon Infant Rg" panose="02000503030000020003" pitchFamily="2" charset="0"/>
              </a:rPr>
              <a:t>on number </a:t>
            </a:r>
            <a:r>
              <a:rPr lang="en-GB" altLang="en-US" sz="2800" dirty="0" smtClean="0">
                <a:latin typeface="+mj-lt"/>
                <a:ea typeface="Sassoon Infant Rg" panose="02000503030000020003" pitchFamily="2" charset="0"/>
              </a:rPr>
              <a:t>formation</a:t>
            </a:r>
            <a:endParaRPr lang="en-GB" altLang="en-US" sz="2800" dirty="0">
              <a:latin typeface="+mj-lt"/>
              <a:ea typeface="Sassoon Infant Rg" panose="02000503030000020003" pitchFamily="2" charset="0"/>
            </a:endParaRPr>
          </a:p>
          <a:p>
            <a:pPr marL="285750" indent="-285750">
              <a:lnSpc>
                <a:spcPct val="80000"/>
              </a:lnSpc>
              <a:buFont typeface="Arial" panose="020B0604020202020204" pitchFamily="34" charset="0"/>
              <a:buChar char="•"/>
            </a:pPr>
            <a:endParaRPr lang="en-GB" altLang="en-US" sz="2800" dirty="0">
              <a:latin typeface="+mj-lt"/>
              <a:ea typeface="Sassoon Infant Rg" panose="02000503030000020003" pitchFamily="2" charset="0"/>
            </a:endParaRPr>
          </a:p>
          <a:p>
            <a:pPr>
              <a:lnSpc>
                <a:spcPct val="80000"/>
              </a:lnSpc>
            </a:pPr>
            <a:r>
              <a:rPr lang="en-GB" altLang="en-US" sz="2800" dirty="0" smtClean="0">
                <a:latin typeface="+mj-lt"/>
                <a:ea typeface="Sassoon Infant Rg" panose="02000503030000020003" pitchFamily="2" charset="0"/>
              </a:rPr>
              <a:t>Reading:</a:t>
            </a:r>
            <a:endParaRPr lang="en-GB" altLang="en-US" sz="2800" dirty="0">
              <a:latin typeface="+mj-lt"/>
              <a:ea typeface="Sassoon Infant Rg" panose="02000503030000020003" pitchFamily="2" charset="0"/>
            </a:endParaRPr>
          </a:p>
          <a:p>
            <a:pPr marL="285750" indent="-285750">
              <a:lnSpc>
                <a:spcPct val="80000"/>
              </a:lnSpc>
              <a:buFont typeface="Arial" panose="020B0604020202020204" pitchFamily="34" charset="0"/>
              <a:buChar char="•"/>
            </a:pPr>
            <a:r>
              <a:rPr lang="en-GB" altLang="en-US" sz="2800" dirty="0">
                <a:latin typeface="+mj-lt"/>
                <a:ea typeface="Sassoon Infant Rg" panose="02000503030000020003" pitchFamily="2" charset="0"/>
              </a:rPr>
              <a:t>Reading daily with your child and encouraging them to sound out words they cannot read fluently. </a:t>
            </a:r>
          </a:p>
          <a:p>
            <a:pPr marL="285750" indent="-285750">
              <a:lnSpc>
                <a:spcPct val="80000"/>
              </a:lnSpc>
              <a:buFont typeface="Arial" panose="020B0604020202020204" pitchFamily="34" charset="0"/>
              <a:buChar char="•"/>
            </a:pPr>
            <a:r>
              <a:rPr lang="en-GB" altLang="en-US" sz="2800" dirty="0">
                <a:latin typeface="+mj-lt"/>
                <a:ea typeface="Sassoon Infant Rg" panose="02000503030000020003" pitchFamily="2" charset="0"/>
              </a:rPr>
              <a:t>Reading to your child to expose them to a wide range of books </a:t>
            </a:r>
          </a:p>
          <a:p>
            <a:pPr marL="285750" indent="-285750">
              <a:lnSpc>
                <a:spcPct val="80000"/>
              </a:lnSpc>
              <a:buFont typeface="Arial" panose="020B0604020202020204" pitchFamily="34" charset="0"/>
              <a:buChar char="•"/>
            </a:pPr>
            <a:endParaRPr lang="en-GB" altLang="en-US" sz="2800" dirty="0">
              <a:solidFill>
                <a:schemeClr val="bg1"/>
              </a:solidFill>
              <a:latin typeface="+mj-lt"/>
              <a:ea typeface="Sassoon Infant Rg" panose="02000503030000020003" pitchFamily="2" charset="0"/>
            </a:endParaRPr>
          </a:p>
          <a:p>
            <a:pPr marL="285750" indent="-285750">
              <a:lnSpc>
                <a:spcPct val="80000"/>
              </a:lnSpc>
              <a:buFont typeface="Arial" panose="020B0604020202020204" pitchFamily="34" charset="0"/>
              <a:buChar char="•"/>
            </a:pPr>
            <a:endParaRPr lang="en-GB" altLang="en-US" dirty="0">
              <a:solidFill>
                <a:schemeClr val="bg1"/>
              </a:solidFill>
              <a:latin typeface="Sassoon Infant Rg" panose="02000503030000020003" pitchFamily="2" charset="0"/>
              <a:ea typeface="Sassoon Infant Rg" panose="02000503030000020003" pitchFamily="2" charset="0"/>
            </a:endParaRPr>
          </a:p>
        </p:txBody>
      </p:sp>
    </p:spTree>
    <p:extLst>
      <p:ext uri="{BB962C8B-B14F-4D97-AF65-F5344CB8AC3E}">
        <p14:creationId xmlns:p14="http://schemas.microsoft.com/office/powerpoint/2010/main" val="3892098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388442"/>
            <a:ext cx="8534400" cy="4228850"/>
          </a:xfrm>
          <a:prstGeom prst="rect">
            <a:avLst/>
          </a:prstGeom>
        </p:spPr>
        <p:txBody>
          <a:bodyPr wrap="square">
            <a:spAutoFit/>
          </a:bodyPr>
          <a:lstStyle/>
          <a:p>
            <a:pPr>
              <a:lnSpc>
                <a:spcPct val="80000"/>
              </a:lnSpc>
            </a:pPr>
            <a:r>
              <a:rPr lang="en-GB" altLang="en-US" sz="2400" dirty="0">
                <a:ea typeface="Sassoon Infant Rg" panose="02000503030000020003" pitchFamily="2" charset="0"/>
              </a:rPr>
              <a:t>Writing</a:t>
            </a:r>
          </a:p>
          <a:p>
            <a:pPr marL="285750" indent="-285750">
              <a:lnSpc>
                <a:spcPct val="80000"/>
              </a:lnSpc>
              <a:buFont typeface="Arial" panose="020B0604020202020204" pitchFamily="34" charset="0"/>
              <a:buChar char="•"/>
            </a:pPr>
            <a:r>
              <a:rPr lang="en-GB" altLang="en-US" sz="2400" dirty="0">
                <a:ea typeface="Sassoon Infant Rg" panose="02000503030000020003" pitchFamily="2" charset="0"/>
              </a:rPr>
              <a:t>Encourage your child to write in sentences building up to using capital letters, finger spaces and full stops – make it fun and meaningful like a shopping list or letter to your family. </a:t>
            </a:r>
            <a:endParaRPr lang="en-GB" altLang="en-US" sz="2400" dirty="0" smtClean="0">
              <a:ea typeface="Sassoon Infant Rg" panose="02000503030000020003" pitchFamily="2" charset="0"/>
            </a:endParaRPr>
          </a:p>
          <a:p>
            <a:pPr>
              <a:lnSpc>
                <a:spcPct val="80000"/>
              </a:lnSpc>
            </a:pPr>
            <a:endParaRPr lang="en-GB" altLang="en-US" sz="2400" dirty="0">
              <a:ea typeface="Sassoon Infant Rg" panose="02000503030000020003" pitchFamily="2" charset="0"/>
            </a:endParaRPr>
          </a:p>
          <a:p>
            <a:pPr marL="285750" indent="-285750">
              <a:lnSpc>
                <a:spcPct val="80000"/>
              </a:lnSpc>
              <a:buFont typeface="Arial" panose="020B0604020202020204" pitchFamily="34" charset="0"/>
              <a:buChar char="•"/>
            </a:pPr>
            <a:r>
              <a:rPr lang="en-GB" altLang="en-US" sz="2400" dirty="0">
                <a:ea typeface="Sassoon Infant Rg" panose="02000503030000020003" pitchFamily="2" charset="0"/>
              </a:rPr>
              <a:t>Make sure your child is forming recognisable letters that are sitting on the lines, if your child struggles to hold their pencil work on strengthening their fingers use things such as Lego, Playdough, threading beads or small tools. </a:t>
            </a:r>
          </a:p>
          <a:p>
            <a:pPr marL="285750" indent="-285750">
              <a:lnSpc>
                <a:spcPct val="80000"/>
              </a:lnSpc>
              <a:buFont typeface="Arial" panose="020B0604020202020204" pitchFamily="34" charset="0"/>
              <a:buChar char="•"/>
            </a:pPr>
            <a:endParaRPr lang="en-GB" altLang="en-US" sz="2400" dirty="0">
              <a:ea typeface="Sassoon Infant Rg" panose="02000503030000020003" pitchFamily="2" charset="0"/>
            </a:endParaRPr>
          </a:p>
          <a:p>
            <a:pPr marL="285750" indent="-285750">
              <a:lnSpc>
                <a:spcPct val="80000"/>
              </a:lnSpc>
              <a:buFont typeface="Arial" panose="020B0604020202020204" pitchFamily="34" charset="0"/>
              <a:buChar char="•"/>
            </a:pPr>
            <a:endParaRPr lang="en-GB" altLang="en-US" sz="2400" dirty="0">
              <a:ea typeface="Sassoon Infant Rg" panose="02000503030000020003" pitchFamily="2" charset="0"/>
            </a:endParaRPr>
          </a:p>
          <a:p>
            <a:pPr algn="ctr">
              <a:lnSpc>
                <a:spcPct val="80000"/>
              </a:lnSpc>
            </a:pPr>
            <a:r>
              <a:rPr lang="en-GB" altLang="en-US" sz="2400" dirty="0" smtClean="0">
                <a:ea typeface="Sassoon Infant Rg" panose="02000503030000020003" pitchFamily="2" charset="0"/>
              </a:rPr>
              <a:t>Finally, </a:t>
            </a:r>
            <a:r>
              <a:rPr lang="en-GB" altLang="en-US" sz="2400" dirty="0">
                <a:ea typeface="Sassoon Infant Rg" panose="02000503030000020003" pitchFamily="2" charset="0"/>
              </a:rPr>
              <a:t>encourage them to be independent, as Year 1 is where children become much more independent in their learning and within school. </a:t>
            </a:r>
          </a:p>
        </p:txBody>
      </p:sp>
      <p:sp>
        <p:nvSpPr>
          <p:cNvPr id="3" name="Rectangle 2"/>
          <p:cNvSpPr/>
          <p:nvPr/>
        </p:nvSpPr>
        <p:spPr>
          <a:xfrm>
            <a:off x="304800" y="381000"/>
            <a:ext cx="7360092" cy="523220"/>
          </a:xfrm>
          <a:prstGeom prst="rect">
            <a:avLst/>
          </a:prstGeom>
        </p:spPr>
        <p:txBody>
          <a:bodyPr wrap="none">
            <a:spAutoFit/>
          </a:bodyPr>
          <a:lstStyle/>
          <a:p>
            <a:r>
              <a:rPr lang="en-GB" altLang="en-US" sz="2800" b="1" dirty="0">
                <a:latin typeface="ChalkyChuck" panose="02000603000000000000" pitchFamily="2" charset="0"/>
                <a:ea typeface="ChalkyChuck" panose="02000603000000000000" pitchFamily="2" charset="0"/>
              </a:rPr>
              <a:t>How can I help my child be Year 1 ready?</a:t>
            </a:r>
            <a:endParaRPr lang="en-GB" sz="2800" b="1" dirty="0"/>
          </a:p>
        </p:txBody>
      </p:sp>
    </p:spTree>
    <p:extLst>
      <p:ext uri="{BB962C8B-B14F-4D97-AF65-F5344CB8AC3E}">
        <p14:creationId xmlns:p14="http://schemas.microsoft.com/office/powerpoint/2010/main" val="1901169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2060"/>
                </a:solidFill>
              </a:rPr>
              <a:t>Practical Arrangements</a:t>
            </a:r>
            <a:endParaRPr lang="en-GB" dirty="0">
              <a:solidFill>
                <a:srgbClr val="002060"/>
              </a:solidFill>
            </a:endParaRPr>
          </a:p>
        </p:txBody>
      </p:sp>
      <p:sp>
        <p:nvSpPr>
          <p:cNvPr id="3" name="TextBox 2"/>
          <p:cNvSpPr txBox="1"/>
          <p:nvPr/>
        </p:nvSpPr>
        <p:spPr>
          <a:xfrm>
            <a:off x="685800" y="924372"/>
            <a:ext cx="7543800" cy="646331"/>
          </a:xfrm>
          <a:prstGeom prst="rect">
            <a:avLst/>
          </a:prstGeom>
          <a:noFill/>
        </p:spPr>
        <p:txBody>
          <a:bodyPr wrap="square" rtlCol="0">
            <a:spAutoFit/>
          </a:bodyPr>
          <a:lstStyle/>
          <a:p>
            <a:r>
              <a:rPr lang="en-GB" dirty="0" smtClean="0"/>
              <a:t>Year 1 Children will enter and leave school through the Field Gate.</a:t>
            </a:r>
          </a:p>
          <a:p>
            <a:r>
              <a:rPr lang="en-GB" dirty="0" smtClean="0"/>
              <a:t>The Gates open at 8.30am and all children need to be in school by 8.45am</a:t>
            </a:r>
            <a:endParaRPr lang="en-GB" dirty="0"/>
          </a:p>
        </p:txBody>
      </p:sp>
      <p:pic>
        <p:nvPicPr>
          <p:cNvPr id="2050" name="Picture 2" descr="https://attachments.office.net/owa/g.innes%40lanchesterep.net/service.svc/s/GetAttachmentThumbnail?id=AAMkAGU1MDQ1ZDVmLWE0YTktNGJhMS04Mjc2LTUxOTgzZmZlYTNjNQBGAAAAAADFdu29IGFERpqSTST7JSQeBwCaJjbxcmr8TIvVLtBKE2%2BzAAAAAAEMAACaJjbxcmr8TIvVLtBKE2%2BzAAEylfISAAABEgAQAH1PF%2FKj2P5DphBSXLdctoc%3D&amp;thumbnailType=2&amp;token=eyJhbGciOiJSUzI1NiIsImtpZCI6IkZBRDY1NDI2MkM2QUYyOTYxQUExRThDQUI3OEZGMUIyNzBFNzA3RTkiLCJ0eXAiOiJKV1QiLCJ4NXQiOiItdFpVSml4cThwWWFvZWpLdDRfeHNuRG5CLWsifQ.eyJvcmlnaW4iOiJodHRwczovL291dGxvb2sub2ZmaWNlLmNvbSIsInVjIjoiZTQ0ZmY4NGEwN2FiNGJmZWFhZjlmZjE3OGNjNjk4NDAiLCJzaWduaW5fc3RhdGUiOiJbXCJrbXNpXCJdIiwidmVyIjoiRXhjaGFuZ2UuQ2FsbGJhY2suVjEiLCJhcHBjdHhzZW5kZXIiOiJPd2FEb3dubG9hZEBkYWY3MDM5ZC1jNzFmLTRkMDUtOWJhNi01OTQ5ZTEwMmY0Y2UiLCJpc3NyaW5nIjoiV1ciLCJhcHBjdHgiOiJ7XCJtc2V4Y2hwcm90XCI6XCJvd2FcIixcInB1aWRcIjpcIjExNTM4MDExMTg4MDM5NjMzMTZcIixcInNjb3BlXCI6XCJPd2FEb3dubG9hZFwiLFwib2lkXCI6XCJlNTMxZGUwMy1jYWRlLTQzZTQtOWY5NC1hMTg2YzAyNDI3NmVcIixcInByaW1hcnlzaWRcIjpcIlMtMS01LTIxLTM1MjE1MTQ3NzItMzA4ODc1OTkwMS0xMzM5Nzg1ODU5LTE4OTQ5MDIyXCJ9IiwibmJmIjoxNjU2NTE2ODkwLCJleHAiOjE2NTY1MTc0OTAsImlzcyI6IjAwMDAwMDAyLTAwMDAtMGZmMS1jZTAwLTAwMDAwMDAwMDAwMEBkYWY3MDM5ZC1jNzFmLTRkMDUtOWJhNi01OTQ5ZTEwMmY0Y2UiLCJhdWQiOiIwMDAwMDAwMi0wMDAwLTBmZjEtY2UwMC0wMDAwMDAwMDAwMDAvYXR0YWNobWVudHMub2ZmaWNlLm5ldEBkYWY3MDM5ZC1jNzFmLTRkMDUtOWJhNi01OTQ5ZTEwMmY0Y2UiLCJoYXBwIjoib3dhIn0.cIBXumI40ISZFGFJkgjAUL4AnmPiO9eEtD-Vrxs9wISXK-WHEm-njV9WyMYYE735rJGZK8wikwlGi16l8PNRCcoR9nKjVq7jFsEmkKWgTwju_Dhk1BMlt_49SWxChG9j0GLAmOtnye_o8O4YaakTbqKAKbvyW-fgJqKp4hJvfP6-q7sRbOEWIJKclr5mFx1wR9cXuXhnwDhRUnqlA3pPT0Naf9tGJJO8Dp0OEcfpEUYeA3Idy3U8Y2Me_0AGAw18CGa7uSr479xHljVks5AyAElqiDKNuC34US_UZrZpJIbEz-qTP3iDTJj-HJiHUo_wynXsIKw8Z8ctwbRNBUEsCw&amp;X-OWA-CANARY=CEq-shnG1UaXnXz3TRucdTBXEfPkWdoYSTdm6V3pNaDgDK8W2YRZYBcFEpYZmdxQ4sLIJBzdUCo.&amp;owa=outlook.office.com&amp;scriptVer=20220624003.07&amp;animation=tr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9700" y="1752600"/>
            <a:ext cx="6096000" cy="4581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23655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pre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524000"/>
            <a:ext cx="6096000" cy="45815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295400" y="381000"/>
            <a:ext cx="6781800" cy="954107"/>
          </a:xfrm>
          <a:prstGeom prst="rect">
            <a:avLst/>
          </a:prstGeom>
          <a:noFill/>
        </p:spPr>
        <p:txBody>
          <a:bodyPr wrap="square" rtlCol="0">
            <a:spAutoFit/>
          </a:bodyPr>
          <a:lstStyle/>
          <a:p>
            <a:r>
              <a:rPr lang="en-GB" sz="2800" dirty="0" smtClean="0"/>
              <a:t>Children will be collected from the KS1 door at 3.15pm</a:t>
            </a:r>
            <a:endParaRPr lang="en-GB" sz="2800" dirty="0"/>
          </a:p>
        </p:txBody>
      </p:sp>
    </p:spTree>
    <p:extLst>
      <p:ext uri="{BB962C8B-B14F-4D97-AF65-F5344CB8AC3E}">
        <p14:creationId xmlns:p14="http://schemas.microsoft.com/office/powerpoint/2010/main" val="15296812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00"/>
            <a:ext cx="8229600" cy="715962"/>
          </a:xfrm>
        </p:spPr>
        <p:txBody>
          <a:bodyPr>
            <a:noAutofit/>
          </a:bodyPr>
          <a:lstStyle/>
          <a:p>
            <a:pPr algn="ctr"/>
            <a:r>
              <a:rPr lang="en-GB" sz="8000" dirty="0" smtClean="0">
                <a:solidFill>
                  <a:srgbClr val="002060"/>
                </a:solidFill>
              </a:rPr>
              <a:t>Any </a:t>
            </a:r>
            <a:br>
              <a:rPr lang="en-GB" sz="8000" dirty="0" smtClean="0">
                <a:solidFill>
                  <a:srgbClr val="002060"/>
                </a:solidFill>
              </a:rPr>
            </a:br>
            <a:r>
              <a:rPr lang="en-GB" sz="8000" dirty="0" smtClean="0">
                <a:solidFill>
                  <a:srgbClr val="002060"/>
                </a:solidFill>
              </a:rPr>
              <a:t>Questions?</a:t>
            </a:r>
            <a:endParaRPr lang="en-GB" sz="8000" dirty="0">
              <a:solidFill>
                <a:srgbClr val="002060"/>
              </a:solidFill>
            </a:endParaRPr>
          </a:p>
        </p:txBody>
      </p:sp>
    </p:spTree>
    <p:extLst>
      <p:ext uri="{BB962C8B-B14F-4D97-AF65-F5344CB8AC3E}">
        <p14:creationId xmlns:p14="http://schemas.microsoft.com/office/powerpoint/2010/main" val="1397393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9242" y="367292"/>
            <a:ext cx="8751557" cy="715962"/>
          </a:xfrm>
        </p:spPr>
        <p:txBody>
          <a:bodyPr>
            <a:normAutofit fontScale="90000"/>
          </a:bodyPr>
          <a:lstStyle/>
          <a:p>
            <a:pPr algn="ctr"/>
            <a:r>
              <a:rPr lang="en-GB" altLang="en-US" dirty="0">
                <a:solidFill>
                  <a:schemeClr val="tx1"/>
                </a:solidFill>
                <a:latin typeface="ChalkyChuck" panose="02000603000000000000" pitchFamily="2" charset="0"/>
                <a:ea typeface="ChalkyChuck" panose="02000603000000000000" pitchFamily="2" charset="0"/>
              </a:rPr>
              <a:t>What’s important when children move on?</a:t>
            </a:r>
            <a:endParaRPr lang="en-US" dirty="0">
              <a:solidFill>
                <a:schemeClr val="tx1"/>
              </a:solidFill>
              <a:latin typeface="ChalkyChuck" panose="02000603000000000000" pitchFamily="2" charset="0"/>
              <a:ea typeface="ChalkyChuck" panose="02000603000000000000" pitchFamily="2" charset="0"/>
            </a:endParaRPr>
          </a:p>
        </p:txBody>
      </p:sp>
      <p:sp>
        <p:nvSpPr>
          <p:cNvPr id="2" name="AutoShape 2" descr="http://www.moxa.com/Innovation/images/DT-diagram.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Rectangle 64"/>
          <p:cNvSpPr/>
          <p:nvPr/>
        </p:nvSpPr>
        <p:spPr>
          <a:xfrm>
            <a:off x="4191000" y="1600200"/>
            <a:ext cx="4772678" cy="3429000"/>
          </a:xfrm>
          <a:prstGeom prst="rect">
            <a:avLst/>
          </a:prstGeom>
          <a:noFill/>
          <a:ln w="12700" cap="flat" cmpd="sng" algn="ctr">
            <a:noFill/>
            <a:prstDash val="solid"/>
          </a:ln>
          <a:effectLst/>
        </p:spPr>
        <p:txBody>
          <a:bodyPr lIns="91440" tIns="0" rIns="91440" bIns="0" rtlCol="0" anchor="t"/>
          <a:lstStyle/>
          <a:p>
            <a:pPr marL="342900" indent="-342900">
              <a:lnSpc>
                <a:spcPct val="90000"/>
              </a:lnSpc>
              <a:buFont typeface="Arial" panose="020B0604020202020204" pitchFamily="34" charset="0"/>
              <a:buChar char="•"/>
            </a:pPr>
            <a:r>
              <a:rPr lang="en-GB" altLang="en-US" sz="3600" dirty="0">
                <a:latin typeface="+mj-lt"/>
                <a:ea typeface="Sassoon Infant Rg" panose="02000503030000020003" pitchFamily="2" charset="0"/>
              </a:rPr>
              <a:t>Making sure the children feel confident and settled.</a:t>
            </a:r>
          </a:p>
          <a:p>
            <a:pPr marL="342900" indent="-342900">
              <a:lnSpc>
                <a:spcPct val="90000"/>
              </a:lnSpc>
              <a:buFont typeface="Arial" panose="020B0604020202020204" pitchFamily="34" charset="0"/>
              <a:buChar char="•"/>
            </a:pPr>
            <a:r>
              <a:rPr lang="en-GB" altLang="en-US" sz="3600" dirty="0">
                <a:latin typeface="+mj-lt"/>
                <a:ea typeface="Sassoon Infant Rg" panose="02000503030000020003" pitchFamily="2" charset="0"/>
              </a:rPr>
              <a:t>Keeping children interested and motivated to learn.</a:t>
            </a:r>
          </a:p>
          <a:p>
            <a:pPr marL="342900" indent="-342900">
              <a:lnSpc>
                <a:spcPct val="90000"/>
              </a:lnSpc>
              <a:buFont typeface="Arial" panose="020B0604020202020204" pitchFamily="34" charset="0"/>
              <a:buChar char="•"/>
            </a:pPr>
            <a:r>
              <a:rPr lang="en-GB" altLang="en-US" sz="3600" dirty="0">
                <a:latin typeface="+mj-lt"/>
                <a:ea typeface="Sassoon Infant Rg" panose="02000503030000020003" pitchFamily="2" charset="0"/>
              </a:rPr>
              <a:t>Continuing the learning journey with minimum disruption.</a:t>
            </a:r>
          </a:p>
          <a:p>
            <a:pPr marL="342900" indent="-342900">
              <a:lnSpc>
                <a:spcPct val="90000"/>
              </a:lnSpc>
              <a:buFont typeface="Arial" panose="020B0604020202020204" pitchFamily="34" charset="0"/>
              <a:buChar char="•"/>
            </a:pPr>
            <a:endParaRPr lang="en-GB" altLang="en-US" sz="4000" dirty="0">
              <a:solidFill>
                <a:schemeClr val="bg1"/>
              </a:solidFill>
              <a:latin typeface="Sassoon Infant Rg" panose="02000503030000020003" pitchFamily="2" charset="0"/>
              <a:ea typeface="Sassoon Infant Rg" panose="02000503030000020003" pitchFamily="2" charset="0"/>
            </a:endParaRPr>
          </a:p>
        </p:txBody>
      </p:sp>
      <p:pic>
        <p:nvPicPr>
          <p:cNvPr id="1026" name="Picture 2" descr="Because I'm Happy! How Happy Children and Teens Perform Better At School |  BiteScie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60" y="2590800"/>
            <a:ext cx="4094230" cy="203359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33506" y="1944750"/>
            <a:ext cx="3079689" cy="369332"/>
          </a:xfrm>
          <a:prstGeom prst="rect">
            <a:avLst/>
          </a:prstGeom>
        </p:spPr>
        <p:txBody>
          <a:bodyPr wrap="none">
            <a:spAutoFit/>
          </a:bodyPr>
          <a:lstStyle/>
          <a:p>
            <a:r>
              <a:rPr lang="en-GB" altLang="en-US" dirty="0">
                <a:latin typeface="Sassoon Infant Rg" panose="02000503030000020003" pitchFamily="2" charset="0"/>
                <a:ea typeface="Sassoon Infant Rg" panose="02000503030000020003" pitchFamily="2" charset="0"/>
              </a:rPr>
              <a:t>We know that happy children learn best.</a:t>
            </a:r>
            <a:endParaRPr lang="en-GB" dirty="0"/>
          </a:p>
        </p:txBody>
      </p:sp>
    </p:spTree>
    <p:extLst>
      <p:ext uri="{BB962C8B-B14F-4D97-AF65-F5344CB8AC3E}">
        <p14:creationId xmlns:p14="http://schemas.microsoft.com/office/powerpoint/2010/main" val="1512643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9242" y="367292"/>
            <a:ext cx="8751557" cy="715962"/>
          </a:xfrm>
        </p:spPr>
        <p:txBody>
          <a:bodyPr>
            <a:normAutofit fontScale="90000"/>
          </a:bodyPr>
          <a:lstStyle/>
          <a:p>
            <a:pPr algn="ctr"/>
            <a:r>
              <a:rPr lang="en-GB" altLang="en-US" dirty="0">
                <a:solidFill>
                  <a:schemeClr val="tx1"/>
                </a:solidFill>
                <a:latin typeface="ChalkyChuck" panose="02000603000000000000" pitchFamily="2" charset="0"/>
                <a:ea typeface="ChalkyChuck" panose="02000603000000000000" pitchFamily="2" charset="0"/>
              </a:rPr>
              <a:t>How do we support your child’s transition?</a:t>
            </a:r>
            <a:endParaRPr lang="en-US" dirty="0">
              <a:solidFill>
                <a:schemeClr val="tx1"/>
              </a:solidFill>
              <a:latin typeface="ChalkyChuck" panose="02000603000000000000" pitchFamily="2" charset="0"/>
              <a:ea typeface="ChalkyChuck" panose="02000603000000000000" pitchFamily="2" charset="0"/>
            </a:endParaRPr>
          </a:p>
        </p:txBody>
      </p:sp>
      <p:sp>
        <p:nvSpPr>
          <p:cNvPr id="2" name="AutoShape 2" descr="http://www.moxa.com/Innovation/images/DT-diagram.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Rectangle 64"/>
          <p:cNvSpPr/>
          <p:nvPr/>
        </p:nvSpPr>
        <p:spPr>
          <a:xfrm>
            <a:off x="4078239" y="1108654"/>
            <a:ext cx="4772678" cy="3429000"/>
          </a:xfrm>
          <a:prstGeom prst="rect">
            <a:avLst/>
          </a:prstGeom>
          <a:noFill/>
          <a:ln w="12700" cap="flat" cmpd="sng" algn="ctr">
            <a:noFill/>
            <a:prstDash val="solid"/>
          </a:ln>
          <a:effectLst/>
        </p:spPr>
        <p:txBody>
          <a:bodyPr lIns="91440" tIns="0" rIns="91440" bIns="0" rtlCol="0" anchor="t"/>
          <a:lstStyle/>
          <a:p>
            <a:pPr marL="342900" indent="-342900">
              <a:lnSpc>
                <a:spcPct val="150000"/>
              </a:lnSpc>
              <a:buFont typeface="Arial" panose="020B0604020202020204" pitchFamily="34" charset="0"/>
              <a:buChar char="•"/>
            </a:pPr>
            <a:r>
              <a:rPr lang="en-GB" altLang="en-US" sz="3200" b="1" dirty="0" smtClean="0">
                <a:latin typeface="+mj-lt"/>
                <a:ea typeface="Sassoon Infant Rg" panose="02000503030000020003" pitchFamily="2" charset="0"/>
              </a:rPr>
              <a:t>Reception </a:t>
            </a:r>
            <a:r>
              <a:rPr lang="en-GB" altLang="en-US" sz="3200" b="1" dirty="0" smtClean="0">
                <a:latin typeface="+mj-lt"/>
                <a:ea typeface="Sassoon Infant Rg" panose="02000503030000020003" pitchFamily="2" charset="0"/>
              </a:rPr>
              <a:t>coming </a:t>
            </a:r>
            <a:r>
              <a:rPr lang="en-GB" altLang="en-US" sz="3200" b="1" dirty="0" smtClean="0">
                <a:latin typeface="+mj-lt"/>
                <a:ea typeface="Sassoon Infant Rg" panose="02000503030000020003" pitchFamily="2" charset="0"/>
              </a:rPr>
              <a:t>to Assembly</a:t>
            </a:r>
          </a:p>
          <a:p>
            <a:pPr marL="342900" indent="-342900">
              <a:lnSpc>
                <a:spcPct val="150000"/>
              </a:lnSpc>
              <a:buFont typeface="Arial" panose="020B0604020202020204" pitchFamily="34" charset="0"/>
              <a:buChar char="•"/>
            </a:pPr>
            <a:r>
              <a:rPr lang="en-GB" altLang="en-US" sz="3200" b="1" dirty="0" smtClean="0">
                <a:latin typeface="+mj-lt"/>
                <a:ea typeface="Sassoon Infant Rg" panose="02000503030000020003" pitchFamily="2" charset="0"/>
              </a:rPr>
              <a:t>Reception playing on the Year 1 Playground</a:t>
            </a:r>
          </a:p>
          <a:p>
            <a:pPr marL="342900" indent="-342900">
              <a:lnSpc>
                <a:spcPct val="150000"/>
              </a:lnSpc>
              <a:buFont typeface="Arial" panose="020B0604020202020204" pitchFamily="34" charset="0"/>
              <a:buChar char="•"/>
            </a:pPr>
            <a:r>
              <a:rPr lang="en-GB" altLang="en-US" sz="3200" b="1" dirty="0" smtClean="0">
                <a:latin typeface="+mj-lt"/>
                <a:ea typeface="Sassoon Infant Rg" panose="02000503030000020003" pitchFamily="2" charset="0"/>
              </a:rPr>
              <a:t>Moving </a:t>
            </a:r>
            <a:r>
              <a:rPr lang="en-GB" altLang="en-US" sz="3200" b="1" dirty="0" smtClean="0">
                <a:latin typeface="+mj-lt"/>
                <a:ea typeface="Sassoon Infant Rg" panose="02000503030000020003" pitchFamily="2" charset="0"/>
              </a:rPr>
              <a:t>up Day</a:t>
            </a:r>
          </a:p>
          <a:p>
            <a:pPr marL="342900" indent="-342900">
              <a:lnSpc>
                <a:spcPct val="150000"/>
              </a:lnSpc>
              <a:buFont typeface="Arial" panose="020B0604020202020204" pitchFamily="34" charset="0"/>
              <a:buChar char="•"/>
            </a:pPr>
            <a:r>
              <a:rPr lang="en-GB" altLang="en-US" sz="3200" b="1" dirty="0" smtClean="0">
                <a:latin typeface="+mj-lt"/>
                <a:ea typeface="Sassoon Infant Rg" panose="02000503030000020003" pitchFamily="2" charset="0"/>
              </a:rPr>
              <a:t>Calling in for Story Time</a:t>
            </a:r>
          </a:p>
          <a:p>
            <a:pPr marL="342900" indent="-342900">
              <a:lnSpc>
                <a:spcPct val="150000"/>
              </a:lnSpc>
              <a:buFont typeface="Arial" panose="020B0604020202020204" pitchFamily="34" charset="0"/>
              <a:buChar char="•"/>
            </a:pPr>
            <a:r>
              <a:rPr lang="en-GB" altLang="en-US" sz="3200" b="1" dirty="0" smtClean="0">
                <a:latin typeface="+mj-lt"/>
                <a:ea typeface="Sassoon Infant Rg" panose="02000503030000020003" pitchFamily="2" charset="0"/>
              </a:rPr>
              <a:t>Evidence Me</a:t>
            </a:r>
          </a:p>
          <a:p>
            <a:pPr marL="342900" indent="-342900" algn="ctr">
              <a:lnSpc>
                <a:spcPct val="90000"/>
              </a:lnSpc>
              <a:buFont typeface="Arial" panose="020B0604020202020204" pitchFamily="34" charset="0"/>
              <a:buChar char="•"/>
            </a:pPr>
            <a:endParaRPr lang="en-GB" altLang="en-US" sz="3200" dirty="0" smtClean="0">
              <a:solidFill>
                <a:schemeClr val="bg1"/>
              </a:solidFill>
              <a:latin typeface="Sassoon Infant Rg" panose="02000503030000020003" pitchFamily="2" charset="0"/>
              <a:ea typeface="Sassoon Infant Rg" panose="02000503030000020003" pitchFamily="2" charset="0"/>
            </a:endParaRPr>
          </a:p>
        </p:txBody>
      </p:sp>
      <p:pic>
        <p:nvPicPr>
          <p:cNvPr id="2050" name="Picture 2" descr="Welcome To School Clipart - Welcome To Computer Room - Free Transparent PNG  Clipart Images Down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 y="1049984"/>
            <a:ext cx="3864058" cy="2534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4989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4400" b="1" dirty="0" smtClean="0">
                <a:solidFill>
                  <a:schemeClr val="accent5">
                    <a:lumMod val="50000"/>
                  </a:schemeClr>
                </a:solidFill>
              </a:rPr>
              <a:t>Year 1 Staff </a:t>
            </a:r>
            <a:endParaRPr lang="en-GB" sz="4400" b="1" dirty="0">
              <a:solidFill>
                <a:schemeClr val="accent5">
                  <a:lumMod val="50000"/>
                </a:schemeClr>
              </a:solidFill>
            </a:endParaRPr>
          </a:p>
        </p:txBody>
      </p:sp>
      <p:sp>
        <p:nvSpPr>
          <p:cNvPr id="3" name="TextBox 2"/>
          <p:cNvSpPr txBox="1"/>
          <p:nvPr/>
        </p:nvSpPr>
        <p:spPr>
          <a:xfrm>
            <a:off x="1380203" y="1142136"/>
            <a:ext cx="7315200" cy="381000"/>
          </a:xfrm>
          <a:prstGeom prst="rect">
            <a:avLst/>
          </a:prstGeom>
          <a:noFill/>
        </p:spPr>
        <p:txBody>
          <a:bodyPr wrap="square" rtlCol="0">
            <a:spAutoFit/>
          </a:bodyPr>
          <a:lstStyle/>
          <a:p>
            <a:r>
              <a:rPr lang="en-GB" dirty="0" smtClean="0"/>
              <a:t>Mr Innes                                                                  Mrs Burke</a:t>
            </a:r>
            <a:endParaRPr lang="en-GB" dirty="0"/>
          </a:p>
        </p:txBody>
      </p:sp>
      <p:sp>
        <p:nvSpPr>
          <p:cNvPr id="4" name="TextBox 3"/>
          <p:cNvSpPr txBox="1"/>
          <p:nvPr/>
        </p:nvSpPr>
        <p:spPr>
          <a:xfrm>
            <a:off x="1219200" y="3732301"/>
            <a:ext cx="7315200" cy="369332"/>
          </a:xfrm>
          <a:prstGeom prst="rect">
            <a:avLst/>
          </a:prstGeom>
          <a:noFill/>
        </p:spPr>
        <p:txBody>
          <a:bodyPr wrap="square" rtlCol="0">
            <a:spAutoFit/>
          </a:bodyPr>
          <a:lstStyle/>
          <a:p>
            <a:r>
              <a:rPr lang="en-GB" dirty="0" smtClean="0"/>
              <a:t> Miss Honan                                                                 </a:t>
            </a:r>
            <a:r>
              <a:rPr lang="en-GB" dirty="0" smtClean="0"/>
              <a:t>Mrs </a:t>
            </a:r>
            <a:r>
              <a:rPr lang="en-GB" dirty="0" smtClean="0"/>
              <a:t>Clarke</a:t>
            </a:r>
            <a:endParaRPr lang="en-GB" dirty="0"/>
          </a:p>
        </p:txBody>
      </p:sp>
      <p:pic>
        <p:nvPicPr>
          <p:cNvPr id="1026" name="Picture 2" descr="Image previe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1553613"/>
            <a:ext cx="1298575" cy="18888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28" name="Picture 4" descr="Image previe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83700" y="4193315"/>
            <a:ext cx="1253675" cy="19257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30" name="Picture 6" descr="Image previe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5401" y="4193315"/>
            <a:ext cx="1295400" cy="19812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32" name="Picture 8" descr="https://attachments.office.net/owa/g.innes%40lanchesterep.net/service.svc/s/GetAttachmentThumbnail?id=AAMkAGU1MDQ1ZDVmLWE0YTktNGJhMS04Mjc2LTUxOTgzZmZlYTNjNQBGAAAAAADFdu29IGFERpqSTST7JSQeBwCaJjbxcmr8TIvVLtBKE2%2BzAAAAAAEMAACaJjbxcmr8TIvVLtBKE2%2BzAAEylfIRAAABEgAQADGlq6wkM3xHlhKRrNQ3QQs%3D&amp;thumbnailType=2&amp;token=eyJhbGciOiJSUzI1NiIsImtpZCI6IkZBRDY1NDI2MkM2QUYyOTYxQUExRThDQUI3OEZGMUIyNzBFNzA3RTkiLCJ0eXAiOiJKV1QiLCJ4NXQiOiItdFpVSml4cThwWWFvZWpLdDRfeHNuRG5CLWsifQ.eyJvcmlnaW4iOiJodHRwczovL291dGxvb2sub2ZmaWNlLmNvbSIsInVjIjoiZTQ0ZmY4NGEwN2FiNGJmZWFhZjlmZjE3OGNjNjk4NDAiLCJzaWduaW5fc3RhdGUiOiJbXCJrbXNpXCJdIiwidmVyIjoiRXhjaGFuZ2UuQ2FsbGJhY2suVjEiLCJhcHBjdHhzZW5kZXIiOiJPd2FEb3dubG9hZEBkYWY3MDM5ZC1jNzFmLTRkMDUtOWJhNi01OTQ5ZTEwMmY0Y2UiLCJpc3NyaW5nIjoiV1ciLCJhcHBjdHgiOiJ7XCJtc2V4Y2hwcm90XCI6XCJvd2FcIixcInB1aWRcIjpcIjExNTM4MDExMTg4MDM5NjMzMTZcIixcInNjb3BlXCI6XCJPd2FEb3dubG9hZFwiLFwib2lkXCI6XCJlNTMxZGUwMy1jYWRlLTQzZTQtOWY5NC1hMTg2YzAyNDI3NmVcIixcInByaW1hcnlzaWRcIjpcIlMtMS01LTIxLTM1MjE1MTQ3NzItMzA4ODc1OTkwMS0xMzM5Nzg1ODU5LTE4OTQ5MDIyXCJ9IiwibmJmIjoxNjU2NTE2NTkwLCJleHAiOjE2NTY1MTcxOTAsImlzcyI6IjAwMDAwMDAyLTAwMDAtMGZmMS1jZTAwLTAwMDAwMDAwMDAwMEBkYWY3MDM5ZC1jNzFmLTRkMDUtOWJhNi01OTQ5ZTEwMmY0Y2UiLCJhdWQiOiIwMDAwMDAwMi0wMDAwLTBmZjEtY2UwMC0wMDAwMDAwMDAwMDAvYXR0YWNobWVudHMub2ZmaWNlLm5ldEBkYWY3MDM5ZC1jNzFmLTRkMDUtOWJhNi01OTQ5ZTEwMmY0Y2UiLCJoYXBwIjoib3dhIn0.A17AnpKdKeWSDR_fYSk4zCjJWbQSE5NzhEqEnBWQEh06lVx2vn6bPrx4eYcrRcvdKUSZ0E3ePDLwY_gPGenzfnL9kCNo57vNsjSwevXF-MN28CxoCrKGk_HUA7VprPjK86Y-qbAYAYJj5SnFmcUauadX1ZLh8-InNZMb1LSbZHD_0iMxKXqgVQqRrNwfIoRymCJx7t7ZXHPW8A_rVHlnVi4X5wevRoLpnL6BgGWmSurN55KKZpWys-9MxJXts1wKNoblXshmlZGiWUitZjspUVIha01hz2bUmP_AMLBqt2IAzIwDFlvgbQ8Bhekx4rP--3Ieg_aj3_0-1nJSoM-Okg&amp;X-OWA-CANARY=jxOw9H0ZTUCgBvSiZjd2NNBYKm7kWdoYqAxnat1Y2B6wFUhBIx6_kPO46y0vmKtwnTTUGLXK_UA.&amp;owa=outlook.office.com&amp;scriptVer=20220624003.07&amp;animation=true"/>
          <p:cNvPicPr>
            <a:picLocks noChangeAspect="1" noChangeArrowheads="1"/>
          </p:cNvPicPr>
          <p:nvPr/>
        </p:nvPicPr>
        <p:blipFill rotWithShape="1">
          <a:blip r:embed="rId5">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l="11388" t="20892" r="25106" b="15601"/>
          <a:stretch/>
        </p:blipFill>
        <p:spPr bwMode="auto">
          <a:xfrm rot="5400000">
            <a:off x="981239" y="1837297"/>
            <a:ext cx="1923723" cy="12954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53634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9242" y="367292"/>
            <a:ext cx="8751557" cy="715962"/>
          </a:xfrm>
        </p:spPr>
        <p:txBody>
          <a:bodyPr>
            <a:normAutofit/>
          </a:bodyPr>
          <a:lstStyle/>
          <a:p>
            <a:pPr algn="ctr"/>
            <a:r>
              <a:rPr lang="en-GB" altLang="en-US" dirty="0">
                <a:solidFill>
                  <a:schemeClr val="tx1"/>
                </a:solidFill>
                <a:latin typeface="ChalkyChuck" panose="02000603000000000000" pitchFamily="2" charset="0"/>
                <a:ea typeface="ChalkyChuck" panose="02000603000000000000" pitchFamily="2" charset="0"/>
              </a:rPr>
              <a:t>What will it be like in Year 1? </a:t>
            </a:r>
            <a:endParaRPr lang="en-US" dirty="0">
              <a:solidFill>
                <a:schemeClr val="tx1"/>
              </a:solidFill>
              <a:latin typeface="ChalkyChuck" panose="02000603000000000000" pitchFamily="2" charset="0"/>
              <a:ea typeface="ChalkyChuck" panose="02000603000000000000" pitchFamily="2" charset="0"/>
            </a:endParaRPr>
          </a:p>
        </p:txBody>
      </p:sp>
      <p:sp>
        <p:nvSpPr>
          <p:cNvPr id="2" name="AutoShape 2" descr="http://www.moxa.com/Innovation/images/DT-diagram.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Rectangle 64"/>
          <p:cNvSpPr/>
          <p:nvPr/>
        </p:nvSpPr>
        <p:spPr>
          <a:xfrm>
            <a:off x="161678" y="1282271"/>
            <a:ext cx="5556215" cy="5347129"/>
          </a:xfrm>
          <a:prstGeom prst="rect">
            <a:avLst/>
          </a:prstGeom>
          <a:noFill/>
          <a:ln w="12700" cap="flat" cmpd="sng" algn="ctr">
            <a:noFill/>
            <a:prstDash val="solid"/>
          </a:ln>
          <a:effectLst/>
        </p:spPr>
        <p:txBody>
          <a:bodyPr lIns="91440" tIns="0" rIns="91440" bIns="0" rtlCol="0" anchor="t"/>
          <a:lstStyle/>
          <a:p>
            <a:pPr marL="342900" indent="-342900">
              <a:lnSpc>
                <a:spcPct val="80000"/>
              </a:lnSpc>
              <a:buFont typeface="Arial" panose="020B0604020202020204" pitchFamily="34" charset="0"/>
              <a:buChar char="•"/>
            </a:pPr>
            <a:r>
              <a:rPr lang="en-GB" altLang="en-US" sz="2800" dirty="0">
                <a:latin typeface="+mj-lt"/>
                <a:ea typeface="Sassoon Infant Rg" panose="02000503030000020003" pitchFamily="2" charset="0"/>
              </a:rPr>
              <a:t>The children will learn in an active way that is appropriate to their developmental needs.</a:t>
            </a:r>
          </a:p>
          <a:p>
            <a:pPr marL="342900" indent="-342900">
              <a:lnSpc>
                <a:spcPct val="80000"/>
              </a:lnSpc>
              <a:buFont typeface="Arial" panose="020B0604020202020204" pitchFamily="34" charset="0"/>
              <a:buChar char="•"/>
            </a:pPr>
            <a:r>
              <a:rPr lang="en-GB" altLang="en-US" sz="2800" dirty="0">
                <a:latin typeface="+mj-lt"/>
                <a:ea typeface="Sassoon Infant Rg" panose="02000503030000020003" pitchFamily="2" charset="0"/>
              </a:rPr>
              <a:t>Teaching of ‘National </a:t>
            </a:r>
            <a:r>
              <a:rPr lang="en-GB" altLang="en-US" sz="2800" dirty="0" smtClean="0">
                <a:latin typeface="+mj-lt"/>
                <a:ea typeface="Sassoon Infant Rg" panose="02000503030000020003" pitchFamily="2" charset="0"/>
              </a:rPr>
              <a:t>Curriculum</a:t>
            </a:r>
            <a:r>
              <a:rPr lang="en-GB" altLang="en-US" sz="2800" dirty="0">
                <a:latin typeface="+mj-lt"/>
                <a:ea typeface="Sassoon Infant Rg" panose="02000503030000020003" pitchFamily="2" charset="0"/>
              </a:rPr>
              <a:t>’ subjects will include lots of practical activities.</a:t>
            </a:r>
          </a:p>
          <a:p>
            <a:pPr marL="342900" indent="-342900">
              <a:lnSpc>
                <a:spcPct val="80000"/>
              </a:lnSpc>
              <a:buFont typeface="Arial" panose="020B0604020202020204" pitchFamily="34" charset="0"/>
              <a:buChar char="•"/>
            </a:pPr>
            <a:r>
              <a:rPr lang="en-GB" altLang="en-US" sz="2800" dirty="0">
                <a:latin typeface="+mj-lt"/>
                <a:ea typeface="Sassoon Infant Rg" panose="02000503030000020003" pitchFamily="2" charset="0"/>
              </a:rPr>
              <a:t>The children will have opportunities to learn through their own play so that they remain interested and motivated.</a:t>
            </a:r>
          </a:p>
          <a:p>
            <a:pPr marL="342900" indent="-342900">
              <a:lnSpc>
                <a:spcPct val="80000"/>
              </a:lnSpc>
              <a:buFont typeface="Arial" panose="020B0604020202020204" pitchFamily="34" charset="0"/>
              <a:buChar char="•"/>
            </a:pPr>
            <a:r>
              <a:rPr lang="en-GB" altLang="en-US" sz="2800" dirty="0">
                <a:latin typeface="+mj-lt"/>
                <a:ea typeface="Sassoon Infant Rg" panose="02000503030000020003" pitchFamily="2" charset="0"/>
              </a:rPr>
              <a:t>The children will be building upon the skills of independence they have developed in Reception.</a:t>
            </a:r>
          </a:p>
          <a:p>
            <a:pPr marL="342900" indent="-342900">
              <a:lnSpc>
                <a:spcPct val="80000"/>
              </a:lnSpc>
              <a:buFont typeface="Arial" panose="020B0604020202020204" pitchFamily="34" charset="0"/>
              <a:buChar char="•"/>
            </a:pPr>
            <a:r>
              <a:rPr lang="en-GB" altLang="en-US" sz="2800" dirty="0">
                <a:latin typeface="+mj-lt"/>
                <a:ea typeface="Sassoon Infant Rg" panose="02000503030000020003" pitchFamily="2" charset="0"/>
              </a:rPr>
              <a:t>The children will take part in guided groups and build on their prior learning.</a:t>
            </a:r>
            <a:endParaRPr lang="en-GB" altLang="en-US" sz="3600" dirty="0">
              <a:latin typeface="+mj-lt"/>
              <a:ea typeface="Sassoon Infant Rg" panose="02000503030000020003" pitchFamily="2" charset="0"/>
            </a:endParaRPr>
          </a:p>
        </p:txBody>
      </p:sp>
      <p:pic>
        <p:nvPicPr>
          <p:cNvPr id="3074" name="Picture 2" descr="85,952 Class Room Stock Photos and Images - 123R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5654" y="1282271"/>
            <a:ext cx="3155145" cy="1970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0067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9242" y="367292"/>
            <a:ext cx="8751557" cy="715962"/>
          </a:xfrm>
        </p:spPr>
        <p:txBody>
          <a:bodyPr>
            <a:normAutofit/>
          </a:bodyPr>
          <a:lstStyle/>
          <a:p>
            <a:pPr algn="ctr"/>
            <a:r>
              <a:rPr lang="en-GB" altLang="en-US" dirty="0">
                <a:solidFill>
                  <a:schemeClr val="tx1"/>
                </a:solidFill>
                <a:latin typeface="ChalkyChuck" panose="02000603000000000000" pitchFamily="2" charset="0"/>
                <a:ea typeface="ChalkyChuck" panose="02000603000000000000" pitchFamily="2" charset="0"/>
              </a:rPr>
              <a:t>Year 1 Curriculum</a:t>
            </a:r>
            <a:endParaRPr lang="en-US" dirty="0">
              <a:solidFill>
                <a:schemeClr val="tx1"/>
              </a:solidFill>
              <a:latin typeface="ChalkyChuck" panose="02000603000000000000" pitchFamily="2" charset="0"/>
              <a:ea typeface="ChalkyChuck" panose="02000603000000000000" pitchFamily="2" charset="0"/>
            </a:endParaRPr>
          </a:p>
        </p:txBody>
      </p:sp>
      <p:sp>
        <p:nvSpPr>
          <p:cNvPr id="2" name="AutoShape 2" descr="http://www.moxa.com/Innovation/images/DT-diagram.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Rectangle 64"/>
          <p:cNvSpPr/>
          <p:nvPr/>
        </p:nvSpPr>
        <p:spPr>
          <a:xfrm>
            <a:off x="63500" y="1311896"/>
            <a:ext cx="7251700" cy="4572000"/>
          </a:xfrm>
          <a:prstGeom prst="rect">
            <a:avLst/>
          </a:prstGeom>
          <a:noFill/>
          <a:ln w="12700" cap="flat" cmpd="sng" algn="ctr">
            <a:noFill/>
            <a:prstDash val="solid"/>
          </a:ln>
          <a:effectLst/>
        </p:spPr>
        <p:txBody>
          <a:bodyPr lIns="91440" tIns="0" rIns="91440" bIns="0" rtlCol="0" anchor="t"/>
          <a:lstStyle/>
          <a:p>
            <a:pPr marL="342900" indent="-342900">
              <a:buFont typeface="Arial" panose="020B0604020202020204" pitchFamily="34" charset="0"/>
              <a:buChar char="•"/>
            </a:pPr>
            <a:r>
              <a:rPr lang="en-GB" altLang="en-US" sz="2800" dirty="0">
                <a:latin typeface="+mj-lt"/>
                <a:ea typeface="Sassoon Infant Rg" panose="02000503030000020003" pitchFamily="2" charset="0"/>
              </a:rPr>
              <a:t>The curriculum is largely influenced by Reception and as mentioned builds on the skills they have already learnt. </a:t>
            </a:r>
          </a:p>
          <a:p>
            <a:pPr marL="342900" indent="-342900">
              <a:buFont typeface="Arial" panose="020B0604020202020204" pitchFamily="34" charset="0"/>
              <a:buChar char="•"/>
            </a:pPr>
            <a:r>
              <a:rPr lang="en-GB" altLang="en-US" sz="2800" dirty="0">
                <a:latin typeface="+mj-lt"/>
                <a:ea typeface="Sassoon Infant Rg" panose="02000503030000020003" pitchFamily="2" charset="0"/>
              </a:rPr>
              <a:t>We work from children’s input and questions to adapt teaching and learning.</a:t>
            </a:r>
          </a:p>
          <a:p>
            <a:pPr marL="342900" indent="-342900">
              <a:buFont typeface="Arial" panose="020B0604020202020204" pitchFamily="34" charset="0"/>
              <a:buChar char="•"/>
            </a:pPr>
            <a:r>
              <a:rPr lang="en-GB" altLang="en-US" sz="2800" dirty="0">
                <a:latin typeface="+mj-lt"/>
                <a:ea typeface="Sassoon Infant Rg" panose="02000503030000020003" pitchFamily="2" charset="0"/>
              </a:rPr>
              <a:t>Activities are mostly practical and opportunities for learning outside the classroom happen where possible.</a:t>
            </a:r>
          </a:p>
          <a:p>
            <a:pPr marL="342900" indent="-342900">
              <a:buFont typeface="Arial" panose="020B0604020202020204" pitchFamily="34" charset="0"/>
              <a:buChar char="•"/>
            </a:pPr>
            <a:r>
              <a:rPr lang="en-GB" altLang="en-US" sz="2800" dirty="0">
                <a:latin typeface="+mj-lt"/>
                <a:ea typeface="Sassoon Infant Rg" panose="02000503030000020003" pitchFamily="2" charset="0"/>
              </a:rPr>
              <a:t>Promotion of the child as an independent </a:t>
            </a:r>
            <a:r>
              <a:rPr lang="en-GB" altLang="en-US" sz="2800" dirty="0" smtClean="0">
                <a:latin typeface="+mj-lt"/>
                <a:ea typeface="Sassoon Infant Rg" panose="02000503030000020003" pitchFamily="2" charset="0"/>
              </a:rPr>
              <a:t>learner in </a:t>
            </a:r>
            <a:r>
              <a:rPr lang="en-GB" altLang="en-US" sz="2800" dirty="0">
                <a:latin typeface="+mj-lt"/>
                <a:ea typeface="Sassoon Infant Rg" panose="02000503030000020003" pitchFamily="2" charset="0"/>
              </a:rPr>
              <a:t>the curriculum.</a:t>
            </a:r>
          </a:p>
          <a:p>
            <a:pPr marL="342900" indent="-342900">
              <a:buFont typeface="Arial" panose="020B0604020202020204" pitchFamily="34" charset="0"/>
              <a:buChar char="•"/>
            </a:pPr>
            <a:r>
              <a:rPr lang="en-GB" altLang="en-US" sz="2800" dirty="0">
                <a:latin typeface="+mj-lt"/>
                <a:ea typeface="Sassoon Infant Rg" panose="02000503030000020003" pitchFamily="2" charset="0"/>
              </a:rPr>
              <a:t>We continue to work with themes and topics that interest the children. </a:t>
            </a:r>
          </a:p>
          <a:p>
            <a:pPr marL="342900" indent="-342900" algn="ctr">
              <a:lnSpc>
                <a:spcPct val="90000"/>
              </a:lnSpc>
              <a:buFont typeface="Arial" panose="020B0604020202020204" pitchFamily="34" charset="0"/>
              <a:buChar char="•"/>
            </a:pPr>
            <a:endParaRPr lang="en-GB" altLang="en-US" sz="3200" dirty="0">
              <a:solidFill>
                <a:schemeClr val="bg1"/>
              </a:solidFill>
              <a:latin typeface="Sassoon Infant Rg" panose="02000503030000020003" pitchFamily="2" charset="0"/>
              <a:ea typeface="Sassoon Infant Rg" panose="02000503030000020003" pitchFamily="2" charset="0"/>
            </a:endParaRPr>
          </a:p>
        </p:txBody>
      </p:sp>
      <p:pic>
        <p:nvPicPr>
          <p:cNvPr id="5122" name="Picture 2" descr="What do you think about the new National Curriculum? | Youth Music Networ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09480" y="308443"/>
            <a:ext cx="2041319" cy="2041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6337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9242" y="367292"/>
            <a:ext cx="8751557" cy="715962"/>
          </a:xfrm>
        </p:spPr>
        <p:txBody>
          <a:bodyPr>
            <a:normAutofit fontScale="90000"/>
          </a:bodyPr>
          <a:lstStyle/>
          <a:p>
            <a:pPr algn="ctr"/>
            <a:r>
              <a:rPr lang="en-GB" altLang="en-US" dirty="0">
                <a:solidFill>
                  <a:schemeClr val="tx1"/>
                </a:solidFill>
                <a:latin typeface="ChalkyChuck" panose="02000603000000000000" pitchFamily="2" charset="0"/>
                <a:ea typeface="ChalkyChuck" panose="02000603000000000000" pitchFamily="2" charset="0"/>
              </a:rPr>
              <a:t>A comparison between EYFS and Y1 curriculum</a:t>
            </a:r>
            <a:endParaRPr lang="en-US" dirty="0">
              <a:solidFill>
                <a:schemeClr val="tx1"/>
              </a:solidFill>
              <a:latin typeface="ChalkyChuck" panose="02000603000000000000" pitchFamily="2" charset="0"/>
              <a:ea typeface="ChalkyChuck" panose="02000603000000000000" pitchFamily="2" charset="0"/>
            </a:endParaRPr>
          </a:p>
        </p:txBody>
      </p:sp>
      <p:sp>
        <p:nvSpPr>
          <p:cNvPr id="2" name="AutoShape 2" descr="http://www.moxa.com/Innovation/images/DT-diagram.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p:cNvSpPr/>
          <p:nvPr/>
        </p:nvSpPr>
        <p:spPr>
          <a:xfrm>
            <a:off x="199242" y="1419594"/>
            <a:ext cx="8319407" cy="5418086"/>
          </a:xfrm>
          <a:prstGeom prst="rect">
            <a:avLst/>
          </a:prstGeom>
        </p:spPr>
        <p:txBody>
          <a:bodyPr wrap="square">
            <a:spAutoFit/>
          </a:bodyPr>
          <a:lstStyle/>
          <a:p>
            <a:pPr>
              <a:lnSpc>
                <a:spcPct val="80000"/>
              </a:lnSpc>
              <a:defRPr/>
            </a:pPr>
            <a:r>
              <a:rPr lang="en-GB" altLang="en-US" sz="2400" dirty="0">
                <a:solidFill>
                  <a:schemeClr val="accent5">
                    <a:lumMod val="50000"/>
                  </a:schemeClr>
                </a:solidFill>
                <a:latin typeface="+mj-lt"/>
                <a:ea typeface="Sassoon Infant Rg" panose="02000503030000020003" pitchFamily="2" charset="0"/>
              </a:rPr>
              <a:t>Reception</a:t>
            </a:r>
            <a:r>
              <a:rPr lang="en-GB" altLang="en-US" sz="2400" b="1" dirty="0">
                <a:solidFill>
                  <a:schemeClr val="accent5">
                    <a:lumMod val="50000"/>
                  </a:schemeClr>
                </a:solidFill>
                <a:latin typeface="+mj-lt"/>
                <a:ea typeface="Sassoon Infant Rg" panose="02000503030000020003" pitchFamily="2" charset="0"/>
              </a:rPr>
              <a:t>: </a:t>
            </a:r>
            <a:r>
              <a:rPr lang="en-GB" altLang="en-US" sz="2400" b="1" dirty="0">
                <a:latin typeface="+mj-lt"/>
                <a:ea typeface="Sassoon Infant Rg" panose="02000503030000020003" pitchFamily="2" charset="0"/>
              </a:rPr>
              <a:t>Personal, Social and Emotional Development</a:t>
            </a:r>
          </a:p>
          <a:p>
            <a:pPr>
              <a:lnSpc>
                <a:spcPct val="80000"/>
              </a:lnSpc>
              <a:defRPr/>
            </a:pPr>
            <a:r>
              <a:rPr lang="en-GB" altLang="en-US" sz="2400" dirty="0">
                <a:solidFill>
                  <a:srgbClr val="FF0000"/>
                </a:solidFill>
                <a:latin typeface="+mj-lt"/>
                <a:ea typeface="Sassoon Infant Rg" panose="02000503030000020003" pitchFamily="2" charset="0"/>
              </a:rPr>
              <a:t>Year 1:  </a:t>
            </a:r>
            <a:r>
              <a:rPr lang="en-GB" altLang="en-US" sz="2400" dirty="0">
                <a:latin typeface="+mj-lt"/>
                <a:ea typeface="Sassoon Infant Rg" panose="02000503030000020003" pitchFamily="2" charset="0"/>
              </a:rPr>
              <a:t>PSHCE (personal, social, health and citizenship education) and R.E.</a:t>
            </a:r>
          </a:p>
          <a:p>
            <a:pPr>
              <a:lnSpc>
                <a:spcPct val="80000"/>
              </a:lnSpc>
              <a:defRPr/>
            </a:pPr>
            <a:endParaRPr lang="en-GB" altLang="en-US" sz="2400" dirty="0">
              <a:latin typeface="+mj-lt"/>
              <a:ea typeface="Sassoon Infant Rg" panose="02000503030000020003" pitchFamily="2" charset="0"/>
            </a:endParaRPr>
          </a:p>
          <a:p>
            <a:pPr>
              <a:lnSpc>
                <a:spcPct val="80000"/>
              </a:lnSpc>
              <a:defRPr/>
            </a:pPr>
            <a:r>
              <a:rPr lang="en-GB" altLang="en-US" sz="2400" dirty="0">
                <a:solidFill>
                  <a:schemeClr val="accent5">
                    <a:lumMod val="50000"/>
                  </a:schemeClr>
                </a:solidFill>
                <a:latin typeface="+mj-lt"/>
                <a:ea typeface="Sassoon Infant Rg" panose="02000503030000020003" pitchFamily="2" charset="0"/>
              </a:rPr>
              <a:t>Reception: </a:t>
            </a:r>
            <a:r>
              <a:rPr lang="en-GB" altLang="en-US" sz="2400" b="1" dirty="0">
                <a:latin typeface="+mj-lt"/>
                <a:ea typeface="Sassoon Infant Rg" panose="02000503030000020003" pitchFamily="2" charset="0"/>
              </a:rPr>
              <a:t>Literacy</a:t>
            </a:r>
          </a:p>
          <a:p>
            <a:pPr>
              <a:lnSpc>
                <a:spcPct val="80000"/>
              </a:lnSpc>
              <a:defRPr/>
            </a:pPr>
            <a:r>
              <a:rPr lang="en-GB" altLang="en-US" sz="2400" dirty="0">
                <a:solidFill>
                  <a:srgbClr val="FF0000"/>
                </a:solidFill>
                <a:latin typeface="+mj-lt"/>
                <a:ea typeface="Sassoon Infant Rg" panose="02000503030000020003" pitchFamily="2" charset="0"/>
              </a:rPr>
              <a:t>Year 1: </a:t>
            </a:r>
            <a:r>
              <a:rPr lang="en-GB" altLang="en-US" sz="2400" dirty="0">
                <a:latin typeface="+mj-lt"/>
                <a:ea typeface="Sassoon Infant Rg" panose="02000503030000020003" pitchFamily="2" charset="0"/>
              </a:rPr>
              <a:t>Reading and Writing</a:t>
            </a:r>
          </a:p>
          <a:p>
            <a:pPr>
              <a:lnSpc>
                <a:spcPct val="80000"/>
              </a:lnSpc>
              <a:defRPr/>
            </a:pPr>
            <a:endParaRPr lang="en-GB" altLang="en-US" sz="2400" dirty="0">
              <a:latin typeface="+mj-lt"/>
              <a:ea typeface="Sassoon Infant Rg" panose="02000503030000020003" pitchFamily="2" charset="0"/>
            </a:endParaRPr>
          </a:p>
          <a:p>
            <a:pPr>
              <a:lnSpc>
                <a:spcPct val="80000"/>
              </a:lnSpc>
              <a:defRPr/>
            </a:pPr>
            <a:r>
              <a:rPr lang="en-GB" altLang="en-US" sz="2400" dirty="0">
                <a:solidFill>
                  <a:schemeClr val="accent5">
                    <a:lumMod val="50000"/>
                  </a:schemeClr>
                </a:solidFill>
                <a:latin typeface="+mj-lt"/>
                <a:ea typeface="Sassoon Infant Rg" panose="02000503030000020003" pitchFamily="2" charset="0"/>
              </a:rPr>
              <a:t>Reception: </a:t>
            </a:r>
            <a:r>
              <a:rPr lang="en-GB" altLang="en-US" sz="2400" b="1" dirty="0">
                <a:latin typeface="+mj-lt"/>
                <a:ea typeface="Sassoon Infant Rg" panose="02000503030000020003" pitchFamily="2" charset="0"/>
              </a:rPr>
              <a:t>Mathematics</a:t>
            </a:r>
            <a:r>
              <a:rPr lang="en-GB" altLang="en-US" sz="2400" b="1" dirty="0">
                <a:solidFill>
                  <a:schemeClr val="bg1"/>
                </a:solidFill>
                <a:latin typeface="+mj-lt"/>
                <a:ea typeface="Sassoon Infant Rg" panose="02000503030000020003" pitchFamily="2" charset="0"/>
              </a:rPr>
              <a:t> </a:t>
            </a:r>
          </a:p>
          <a:p>
            <a:pPr>
              <a:lnSpc>
                <a:spcPct val="80000"/>
              </a:lnSpc>
              <a:defRPr/>
            </a:pPr>
            <a:r>
              <a:rPr lang="en-GB" altLang="en-US" sz="2400" dirty="0">
                <a:solidFill>
                  <a:srgbClr val="FF0000"/>
                </a:solidFill>
                <a:latin typeface="+mj-lt"/>
                <a:ea typeface="Sassoon Infant Rg" panose="02000503030000020003" pitchFamily="2" charset="0"/>
              </a:rPr>
              <a:t>Year 1: </a:t>
            </a:r>
            <a:r>
              <a:rPr lang="en-GB" altLang="en-US" sz="2400" dirty="0">
                <a:latin typeface="+mj-lt"/>
                <a:ea typeface="Sassoon Infant Rg" panose="02000503030000020003" pitchFamily="2" charset="0"/>
              </a:rPr>
              <a:t>Maths</a:t>
            </a:r>
          </a:p>
          <a:p>
            <a:pPr>
              <a:lnSpc>
                <a:spcPct val="80000"/>
              </a:lnSpc>
              <a:defRPr/>
            </a:pPr>
            <a:endParaRPr lang="en-GB" altLang="en-US" sz="2400" dirty="0">
              <a:latin typeface="+mj-lt"/>
              <a:ea typeface="Sassoon Infant Rg" panose="02000503030000020003" pitchFamily="2" charset="0"/>
            </a:endParaRPr>
          </a:p>
          <a:p>
            <a:pPr>
              <a:lnSpc>
                <a:spcPct val="80000"/>
              </a:lnSpc>
              <a:defRPr/>
            </a:pPr>
            <a:r>
              <a:rPr lang="en-GB" altLang="en-US" sz="2400" dirty="0">
                <a:solidFill>
                  <a:schemeClr val="accent5">
                    <a:lumMod val="50000"/>
                  </a:schemeClr>
                </a:solidFill>
                <a:latin typeface="+mj-lt"/>
                <a:ea typeface="Sassoon Infant Rg" panose="02000503030000020003" pitchFamily="2" charset="0"/>
              </a:rPr>
              <a:t>Reception</a:t>
            </a:r>
            <a:r>
              <a:rPr lang="en-GB" altLang="en-US" sz="2400" dirty="0">
                <a:solidFill>
                  <a:srgbClr val="00B0F0"/>
                </a:solidFill>
                <a:latin typeface="+mj-lt"/>
                <a:ea typeface="Sassoon Infant Rg" panose="02000503030000020003" pitchFamily="2" charset="0"/>
              </a:rPr>
              <a:t>: </a:t>
            </a:r>
            <a:r>
              <a:rPr lang="en-GB" altLang="en-US" sz="2400" b="1" dirty="0">
                <a:latin typeface="+mj-lt"/>
                <a:ea typeface="Sassoon Infant Rg" panose="02000503030000020003" pitchFamily="2" charset="0"/>
              </a:rPr>
              <a:t>Understanding the World</a:t>
            </a:r>
          </a:p>
          <a:p>
            <a:pPr>
              <a:lnSpc>
                <a:spcPct val="80000"/>
              </a:lnSpc>
              <a:defRPr/>
            </a:pPr>
            <a:r>
              <a:rPr lang="en-GB" altLang="en-US" sz="2400" dirty="0">
                <a:solidFill>
                  <a:srgbClr val="FF0000"/>
                </a:solidFill>
                <a:latin typeface="+mj-lt"/>
                <a:ea typeface="Sassoon Infant Rg" panose="02000503030000020003" pitchFamily="2" charset="0"/>
              </a:rPr>
              <a:t>Year 1: </a:t>
            </a:r>
            <a:r>
              <a:rPr lang="en-GB" altLang="en-US" sz="2400" dirty="0">
                <a:latin typeface="+mj-lt"/>
                <a:ea typeface="Sassoon Infant Rg" panose="02000503030000020003" pitchFamily="2" charset="0"/>
              </a:rPr>
              <a:t>Science, History, Geography, D&amp;T, ICT and R.E</a:t>
            </a:r>
          </a:p>
          <a:p>
            <a:pPr>
              <a:lnSpc>
                <a:spcPct val="80000"/>
              </a:lnSpc>
              <a:defRPr/>
            </a:pPr>
            <a:endParaRPr lang="en-GB" altLang="en-US" sz="2400" dirty="0">
              <a:latin typeface="+mj-lt"/>
              <a:ea typeface="Sassoon Infant Rg" panose="02000503030000020003" pitchFamily="2" charset="0"/>
            </a:endParaRPr>
          </a:p>
          <a:p>
            <a:pPr>
              <a:lnSpc>
                <a:spcPct val="80000"/>
              </a:lnSpc>
              <a:defRPr/>
            </a:pPr>
            <a:r>
              <a:rPr lang="en-GB" altLang="en-US" sz="2400" dirty="0">
                <a:solidFill>
                  <a:schemeClr val="accent5">
                    <a:lumMod val="50000"/>
                  </a:schemeClr>
                </a:solidFill>
                <a:latin typeface="+mj-lt"/>
                <a:ea typeface="Sassoon Infant Rg" panose="02000503030000020003" pitchFamily="2" charset="0"/>
              </a:rPr>
              <a:t>Reception: </a:t>
            </a:r>
            <a:r>
              <a:rPr lang="en-GB" altLang="en-US" sz="2400" b="1" dirty="0">
                <a:latin typeface="+mj-lt"/>
                <a:ea typeface="Sassoon Infant Rg" panose="02000503030000020003" pitchFamily="2" charset="0"/>
              </a:rPr>
              <a:t>Expressive Arts and Design</a:t>
            </a:r>
          </a:p>
          <a:p>
            <a:pPr>
              <a:lnSpc>
                <a:spcPct val="80000"/>
              </a:lnSpc>
              <a:defRPr/>
            </a:pPr>
            <a:r>
              <a:rPr lang="en-GB" altLang="en-US" sz="2400" dirty="0">
                <a:solidFill>
                  <a:srgbClr val="FF0000"/>
                </a:solidFill>
                <a:latin typeface="+mj-lt"/>
                <a:ea typeface="Sassoon Infant Rg" panose="02000503030000020003" pitchFamily="2" charset="0"/>
              </a:rPr>
              <a:t>Year 1: </a:t>
            </a:r>
            <a:r>
              <a:rPr lang="en-GB" altLang="en-US" sz="2400" dirty="0">
                <a:latin typeface="+mj-lt"/>
                <a:ea typeface="Sassoon Infant Rg" panose="02000503030000020003" pitchFamily="2" charset="0"/>
              </a:rPr>
              <a:t>Art and Design, Dance, Drama and </a:t>
            </a:r>
            <a:r>
              <a:rPr lang="en-GB" altLang="en-US" sz="2400" dirty="0" smtClean="0">
                <a:latin typeface="+mj-lt"/>
                <a:ea typeface="Sassoon Infant Rg" panose="02000503030000020003" pitchFamily="2" charset="0"/>
              </a:rPr>
              <a:t>Music</a:t>
            </a:r>
            <a:endParaRPr lang="en-GB" altLang="en-US" sz="2400" dirty="0">
              <a:latin typeface="+mj-lt"/>
              <a:ea typeface="Sassoon Infant Rg" panose="02000503030000020003" pitchFamily="2" charset="0"/>
            </a:endParaRPr>
          </a:p>
          <a:p>
            <a:pPr>
              <a:lnSpc>
                <a:spcPct val="80000"/>
              </a:lnSpc>
              <a:defRPr/>
            </a:pPr>
            <a:endParaRPr lang="en-GB" altLang="en-US" sz="2400" dirty="0">
              <a:latin typeface="+mj-lt"/>
              <a:ea typeface="Sassoon Infant Rg" panose="02000503030000020003" pitchFamily="2" charset="0"/>
            </a:endParaRPr>
          </a:p>
          <a:p>
            <a:pPr>
              <a:lnSpc>
                <a:spcPct val="80000"/>
              </a:lnSpc>
              <a:defRPr/>
            </a:pPr>
            <a:r>
              <a:rPr lang="en-GB" altLang="en-US" sz="2400" dirty="0">
                <a:solidFill>
                  <a:schemeClr val="accent5">
                    <a:lumMod val="50000"/>
                  </a:schemeClr>
                </a:solidFill>
                <a:latin typeface="+mj-lt"/>
                <a:ea typeface="Sassoon Infant Rg" panose="02000503030000020003" pitchFamily="2" charset="0"/>
              </a:rPr>
              <a:t>Reception: </a:t>
            </a:r>
            <a:r>
              <a:rPr lang="en-GB" altLang="en-US" sz="2400" b="1" dirty="0">
                <a:latin typeface="+mj-lt"/>
                <a:ea typeface="Sassoon Infant Rg" panose="02000503030000020003" pitchFamily="2" charset="0"/>
              </a:rPr>
              <a:t>Physical Development</a:t>
            </a:r>
          </a:p>
          <a:p>
            <a:pPr>
              <a:lnSpc>
                <a:spcPct val="80000"/>
              </a:lnSpc>
              <a:defRPr/>
            </a:pPr>
            <a:r>
              <a:rPr lang="en-GB" altLang="en-US" sz="2400" dirty="0">
                <a:solidFill>
                  <a:srgbClr val="FF0000"/>
                </a:solidFill>
                <a:latin typeface="+mj-lt"/>
                <a:ea typeface="Sassoon Infant Rg" panose="02000503030000020003" pitchFamily="2" charset="0"/>
              </a:rPr>
              <a:t>Year 1: </a:t>
            </a:r>
            <a:r>
              <a:rPr lang="en-GB" altLang="en-US" sz="2400" dirty="0">
                <a:latin typeface="+mj-lt"/>
                <a:ea typeface="Sassoon Infant Rg" panose="02000503030000020003" pitchFamily="2" charset="0"/>
              </a:rPr>
              <a:t>P.E, Writing</a:t>
            </a:r>
          </a:p>
        </p:txBody>
      </p:sp>
    </p:spTree>
    <p:extLst>
      <p:ext uri="{BB962C8B-B14F-4D97-AF65-F5344CB8AC3E}">
        <p14:creationId xmlns:p14="http://schemas.microsoft.com/office/powerpoint/2010/main" val="962623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371600"/>
            <a:ext cx="9128712" cy="3968024"/>
          </a:xfrm>
          <a:prstGeom prst="rect">
            <a:avLst/>
          </a:prstGeom>
        </p:spPr>
      </p:pic>
      <p:sp>
        <p:nvSpPr>
          <p:cNvPr id="3" name="TextBox 2"/>
          <p:cNvSpPr txBox="1"/>
          <p:nvPr/>
        </p:nvSpPr>
        <p:spPr>
          <a:xfrm>
            <a:off x="381000" y="304800"/>
            <a:ext cx="5029200" cy="584775"/>
          </a:xfrm>
          <a:prstGeom prst="rect">
            <a:avLst/>
          </a:prstGeom>
          <a:noFill/>
        </p:spPr>
        <p:txBody>
          <a:bodyPr wrap="square" rtlCol="0">
            <a:spAutoFit/>
          </a:bodyPr>
          <a:lstStyle/>
          <a:p>
            <a:pPr algn="ctr"/>
            <a:r>
              <a:rPr lang="en-GB" sz="3200" b="1" dirty="0" smtClean="0"/>
              <a:t>Year 1 Topic Overview</a:t>
            </a:r>
            <a:endParaRPr lang="en-GB" sz="3200" b="1" dirty="0"/>
          </a:p>
        </p:txBody>
      </p:sp>
    </p:spTree>
    <p:extLst>
      <p:ext uri="{BB962C8B-B14F-4D97-AF65-F5344CB8AC3E}">
        <p14:creationId xmlns:p14="http://schemas.microsoft.com/office/powerpoint/2010/main" val="1754288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9242" y="367292"/>
            <a:ext cx="8751557" cy="715962"/>
          </a:xfrm>
        </p:spPr>
        <p:txBody>
          <a:bodyPr>
            <a:normAutofit/>
          </a:bodyPr>
          <a:lstStyle/>
          <a:p>
            <a:r>
              <a:rPr lang="en-GB" altLang="en-US" dirty="0">
                <a:solidFill>
                  <a:schemeClr val="tx1"/>
                </a:solidFill>
                <a:latin typeface="ChalkyChuck" panose="02000603000000000000" pitchFamily="2" charset="0"/>
                <a:ea typeface="ChalkyChuck" panose="02000603000000000000" pitchFamily="2" charset="0"/>
              </a:rPr>
              <a:t>Expected progress in writing</a:t>
            </a:r>
            <a:endParaRPr lang="en-US" dirty="0">
              <a:solidFill>
                <a:schemeClr val="tx1"/>
              </a:solidFill>
              <a:latin typeface="ChalkyChuck" panose="02000603000000000000" pitchFamily="2" charset="0"/>
              <a:ea typeface="ChalkyChuck" panose="02000603000000000000" pitchFamily="2" charset="0"/>
            </a:endParaRPr>
          </a:p>
        </p:txBody>
      </p:sp>
      <p:sp>
        <p:nvSpPr>
          <p:cNvPr id="2" name="AutoShape 2" descr="http://www.moxa.com/Innovation/images/DT-diagram.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Rectangle 64"/>
          <p:cNvSpPr/>
          <p:nvPr/>
        </p:nvSpPr>
        <p:spPr>
          <a:xfrm>
            <a:off x="161679" y="1282271"/>
            <a:ext cx="5484254" cy="5347129"/>
          </a:xfrm>
          <a:prstGeom prst="rect">
            <a:avLst/>
          </a:prstGeom>
          <a:noFill/>
          <a:ln w="12700" cap="flat" cmpd="sng" algn="ctr">
            <a:noFill/>
            <a:prstDash val="solid"/>
          </a:ln>
          <a:effectLst/>
        </p:spPr>
        <p:txBody>
          <a:bodyPr lIns="91440" tIns="0" rIns="91440" bIns="0" rtlCol="0" anchor="t"/>
          <a:lstStyle/>
          <a:p>
            <a:pPr marL="342900" indent="-342900">
              <a:lnSpc>
                <a:spcPct val="80000"/>
              </a:lnSpc>
              <a:buFont typeface="Arial" panose="020B0604020202020204" pitchFamily="34" charset="0"/>
              <a:buChar char="•"/>
            </a:pPr>
            <a:endParaRPr lang="en-GB" altLang="en-US" sz="3200" dirty="0">
              <a:solidFill>
                <a:schemeClr val="bg1"/>
              </a:solidFill>
              <a:latin typeface="Sassoon Infant Rg" panose="02000503030000020003" pitchFamily="2" charset="0"/>
              <a:ea typeface="Sassoon Infant Rg" panose="02000503030000020003" pitchFamily="2" charset="0"/>
            </a:endParaRPr>
          </a:p>
        </p:txBody>
      </p:sp>
      <p:pic>
        <p:nvPicPr>
          <p:cNvPr id="7" name="Picture 3"/>
          <p:cNvPicPr>
            <a:picLocks noChangeAspect="1"/>
          </p:cNvPicPr>
          <p:nvPr/>
        </p:nvPicPr>
        <p:blipFill>
          <a:blip r:embed="rId2">
            <a:extLst>
              <a:ext uri="{28A0092B-C50C-407E-A947-70E740481C1C}">
                <a14:useLocalDpi xmlns:a14="http://schemas.microsoft.com/office/drawing/2010/main" val="0"/>
              </a:ext>
            </a:extLst>
          </a:blip>
          <a:srcRect l="11024" t="45297" r="57475" b="12682"/>
          <a:stretch>
            <a:fillRect/>
          </a:stretch>
        </p:blipFill>
        <p:spPr bwMode="auto">
          <a:xfrm>
            <a:off x="478107" y="3657600"/>
            <a:ext cx="3657600" cy="2744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txBox="1">
            <a:spLocks/>
          </p:cNvSpPr>
          <p:nvPr/>
        </p:nvSpPr>
        <p:spPr>
          <a:xfrm>
            <a:off x="225425" y="1350566"/>
            <a:ext cx="4194175" cy="4114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altLang="en-US" sz="1800" b="1" dirty="0">
                <a:solidFill>
                  <a:schemeClr val="accent5">
                    <a:lumMod val="50000"/>
                  </a:schemeClr>
                </a:solidFill>
                <a:latin typeface="+mj-lt"/>
                <a:ea typeface="Sassoon Infant Rg" panose="02000503030000020003" pitchFamily="2" charset="0"/>
              </a:rPr>
              <a:t>Expected in Reception: </a:t>
            </a:r>
            <a:r>
              <a:rPr lang="en-GB" altLang="en-US" sz="1800" dirty="0">
                <a:solidFill>
                  <a:schemeClr val="accent5">
                    <a:lumMod val="50000"/>
                  </a:schemeClr>
                </a:solidFill>
                <a:latin typeface="+mj-lt"/>
                <a:ea typeface="Sassoon Infant Rg" panose="02000503030000020003" pitchFamily="2" charset="0"/>
              </a:rPr>
              <a:t>Children can w</a:t>
            </a:r>
            <a:r>
              <a:rPr lang="en-GB" sz="1800" dirty="0">
                <a:solidFill>
                  <a:schemeClr val="accent5">
                    <a:lumMod val="50000"/>
                  </a:schemeClr>
                </a:solidFill>
                <a:latin typeface="+mj-lt"/>
                <a:ea typeface="Sassoon Infant Rg" panose="02000503030000020003" pitchFamily="2" charset="0"/>
              </a:rPr>
              <a:t>rite recognisable letters, most of which are correctly formed. Spelling words by identifying sounds in them and representing the sounds with a letter or letters. Write simple phrases and sentences that can be read by others.</a:t>
            </a:r>
            <a:endParaRPr lang="en-US" sz="1800" dirty="0">
              <a:solidFill>
                <a:schemeClr val="accent5">
                  <a:lumMod val="50000"/>
                </a:schemeClr>
              </a:solidFill>
              <a:latin typeface="+mj-lt"/>
              <a:ea typeface="Sassoon Infant Rg" panose="02000503030000020003" pitchFamily="2" charset="0"/>
            </a:endParaRPr>
          </a:p>
          <a:p>
            <a:endParaRPr lang="en-GB" altLang="en-US" sz="2000" dirty="0">
              <a:latin typeface="Sassoon Infant Rg" panose="02000503030000020003" pitchFamily="2" charset="0"/>
              <a:ea typeface="Sassoon Infant Rg" panose="02000503030000020003" pitchFamily="2" charset="0"/>
            </a:endParaRPr>
          </a:p>
        </p:txBody>
      </p:sp>
      <p:pic>
        <p:nvPicPr>
          <p:cNvPr id="9" name="Picture 4"/>
          <p:cNvPicPr>
            <a:picLocks noChangeAspect="1"/>
          </p:cNvPicPr>
          <p:nvPr/>
        </p:nvPicPr>
        <p:blipFill>
          <a:blip r:embed="rId2">
            <a:extLst>
              <a:ext uri="{28A0092B-C50C-407E-A947-70E740481C1C}">
                <a14:useLocalDpi xmlns:a14="http://schemas.microsoft.com/office/drawing/2010/main" val="0"/>
              </a:ext>
            </a:extLst>
          </a:blip>
          <a:srcRect l="51187" t="47623" r="7077" b="14575"/>
          <a:stretch>
            <a:fillRect/>
          </a:stretch>
        </p:blipFill>
        <p:spPr bwMode="auto">
          <a:xfrm>
            <a:off x="4676672" y="3657600"/>
            <a:ext cx="3990508" cy="2031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4649925" y="1315774"/>
            <a:ext cx="4044001" cy="2308324"/>
          </a:xfrm>
          <a:prstGeom prst="rect">
            <a:avLst/>
          </a:prstGeom>
        </p:spPr>
        <p:txBody>
          <a:bodyPr wrap="square">
            <a:spAutoFit/>
          </a:bodyPr>
          <a:lstStyle/>
          <a:p>
            <a:pPr>
              <a:defRPr/>
            </a:pPr>
            <a:r>
              <a:rPr lang="en-GB" b="1" kern="0" dirty="0">
                <a:solidFill>
                  <a:schemeClr val="accent5">
                    <a:lumMod val="50000"/>
                  </a:schemeClr>
                </a:solidFill>
                <a:latin typeface="+mj-lt"/>
                <a:ea typeface="Sassoon Infant Rg" panose="02000503030000020003" pitchFamily="2" charset="0"/>
              </a:rPr>
              <a:t>Expected in Year 1: </a:t>
            </a:r>
          </a:p>
          <a:p>
            <a:pPr>
              <a:defRPr/>
            </a:pPr>
            <a:r>
              <a:rPr lang="en-GB" kern="0" dirty="0">
                <a:solidFill>
                  <a:schemeClr val="accent5">
                    <a:lumMod val="50000"/>
                  </a:schemeClr>
                </a:solidFill>
                <a:latin typeface="+mj-lt"/>
                <a:ea typeface="Sassoon Infant Rg" panose="02000503030000020003" pitchFamily="2" charset="0"/>
              </a:rPr>
              <a:t>Children have good handwriting skills. Their sentences are well structured and make sense. They use finger spaces, capital letters and full stops. They are using adjectives, interesting language and the word ‘and’ to write longer sentences. </a:t>
            </a:r>
          </a:p>
        </p:txBody>
      </p:sp>
    </p:spTree>
    <p:extLst>
      <p:ext uri="{BB962C8B-B14F-4D97-AF65-F5344CB8AC3E}">
        <p14:creationId xmlns:p14="http://schemas.microsoft.com/office/powerpoint/2010/main" val="1352241951"/>
      </p:ext>
    </p:extLst>
  </p:cSld>
  <p:clrMapOvr>
    <a:masterClrMapping/>
  </p:clrMapOvr>
</p:sld>
</file>

<file path=ppt/theme/theme1.xml><?xml version="1.0" encoding="utf-8"?>
<a:theme xmlns:a="http://schemas.openxmlformats.org/drawingml/2006/main" name="SH_radial_light_gre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926</Words>
  <Application>Microsoft Office PowerPoint</Application>
  <PresentationFormat>On-screen Show (4:3)</PresentationFormat>
  <Paragraphs>99</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ChalkyChuck</vt:lpstr>
      <vt:lpstr>Sassoon Infant Rg</vt:lpstr>
      <vt:lpstr>SH_radial_light_grey</vt:lpstr>
      <vt:lpstr>PowerPoint Presentation</vt:lpstr>
      <vt:lpstr>What’s important when children move on?</vt:lpstr>
      <vt:lpstr>How do we support your child’s transition?</vt:lpstr>
      <vt:lpstr>Year 1 Staff </vt:lpstr>
      <vt:lpstr>What will it be like in Year 1? </vt:lpstr>
      <vt:lpstr>Year 1 Curriculum</vt:lpstr>
      <vt:lpstr>A comparison between EYFS and Y1 curriculum</vt:lpstr>
      <vt:lpstr>PowerPoint Presentation</vt:lpstr>
      <vt:lpstr>Expected progress in writing</vt:lpstr>
      <vt:lpstr>The Phonics Screening</vt:lpstr>
      <vt:lpstr>How will Y1 be different? </vt:lpstr>
      <vt:lpstr>How can I help my child be Year 1 ready?</vt:lpstr>
      <vt:lpstr>PowerPoint Presentation</vt:lpstr>
      <vt:lpstr>Practical Arrangements</vt:lpstr>
      <vt:lpstr>PowerPoint Presentation</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2014-03-17T17:26:49Z</dcterms:created>
  <dcterms:modified xsi:type="dcterms:W3CDTF">2022-06-29T16:02:09Z</dcterms:modified>
</cp:coreProperties>
</file>